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362" r:id="rId3"/>
    <p:sldId id="364" r:id="rId4"/>
    <p:sldId id="371" r:id="rId5"/>
    <p:sldId id="318" r:id="rId6"/>
    <p:sldId id="321" r:id="rId7"/>
    <p:sldId id="323" r:id="rId8"/>
    <p:sldId id="324" r:id="rId9"/>
    <p:sldId id="367" r:id="rId10"/>
    <p:sldId id="374" r:id="rId11"/>
    <p:sldId id="325" r:id="rId12"/>
    <p:sldId id="326" r:id="rId13"/>
    <p:sldId id="372" r:id="rId14"/>
    <p:sldId id="356" r:id="rId15"/>
    <p:sldId id="381" r:id="rId16"/>
    <p:sldId id="382" r:id="rId17"/>
    <p:sldId id="375" r:id="rId18"/>
    <p:sldId id="376" r:id="rId19"/>
    <p:sldId id="383" r:id="rId20"/>
    <p:sldId id="378" r:id="rId21"/>
    <p:sldId id="380" r:id="rId22"/>
    <p:sldId id="384" r:id="rId23"/>
    <p:sldId id="373" r:id="rId24"/>
    <p:sldId id="335" r:id="rId25"/>
    <p:sldId id="336" r:id="rId26"/>
    <p:sldId id="377" r:id="rId27"/>
    <p:sldId id="369" r:id="rId28"/>
    <p:sldId id="338" r:id="rId29"/>
    <p:sldId id="370" r:id="rId30"/>
    <p:sldId id="366" r:id="rId31"/>
    <p:sldId id="314" r:id="rId32"/>
    <p:sldId id="361" r:id="rId33"/>
    <p:sldId id="359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4B95BA6-DD3F-440E-860D-DE5B12A2D439}">
          <p14:sldIdLst>
            <p14:sldId id="256"/>
            <p14:sldId id="362"/>
            <p14:sldId id="364"/>
            <p14:sldId id="371"/>
            <p14:sldId id="318"/>
            <p14:sldId id="321"/>
            <p14:sldId id="323"/>
            <p14:sldId id="324"/>
            <p14:sldId id="367"/>
            <p14:sldId id="374"/>
          </p14:sldIdLst>
        </p14:section>
        <p14:section name="Our work" id="{B022AD40-F095-4D34-B68E-1559EE7EBF86}">
          <p14:sldIdLst>
            <p14:sldId id="325"/>
            <p14:sldId id="326"/>
            <p14:sldId id="372"/>
            <p14:sldId id="356"/>
            <p14:sldId id="381"/>
            <p14:sldId id="382"/>
            <p14:sldId id="375"/>
            <p14:sldId id="376"/>
            <p14:sldId id="383"/>
            <p14:sldId id="378"/>
            <p14:sldId id="380"/>
            <p14:sldId id="384"/>
          </p14:sldIdLst>
        </p14:section>
        <p14:section name="New Scheduler" id="{72CF4C10-202F-4CD7-87B1-D2A9B4F354E8}">
          <p14:sldIdLst>
            <p14:sldId id="373"/>
            <p14:sldId id="335"/>
            <p14:sldId id="336"/>
            <p14:sldId id="377"/>
            <p14:sldId id="369"/>
            <p14:sldId id="338"/>
            <p14:sldId id="370"/>
            <p14:sldId id="366"/>
            <p14:sldId id="314"/>
          </p14:sldIdLst>
        </p14:section>
        <p14:section name="Hidden" id="{FCB711A0-DC27-4674-80F4-C1CB45E584A3}">
          <p14:sldIdLst>
            <p14:sldId id="361"/>
            <p14:sldId id="3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DA2"/>
    <a:srgbClr val="E3955B"/>
    <a:srgbClr val="9C3220"/>
    <a:srgbClr val="464260"/>
    <a:srgbClr val="127C35"/>
    <a:srgbClr val="D1EFF7"/>
    <a:srgbClr val="00A6D6"/>
    <a:srgbClr val="2E8AA2"/>
    <a:srgbClr val="D6320B"/>
    <a:srgbClr val="98DA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68" autoAdjust="0"/>
    <p:restoredTop sz="85899" autoAdjust="0"/>
  </p:normalViewPr>
  <p:slideViewPr>
    <p:cSldViewPr snapToGrid="0">
      <p:cViewPr varScale="1">
        <p:scale>
          <a:sx n="114" d="100"/>
          <a:sy n="114" d="100"/>
        </p:scale>
        <p:origin x="60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2472" y="-179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BF1833-6975-429C-9183-714EB1A6AB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79EA4-0F00-4A03-9719-9059B7A027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8881B-A1D3-4C57-8848-AF310D754CB8}" type="datetimeFigureOut">
              <a:rPr lang="en-GB" smtClean="0"/>
              <a:t>21/08/2020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9126B-56DF-43DC-B094-0F4771A20D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5EFCA-826E-4DA8-A8E8-34A90E1E6E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FC4F8-5E15-45FE-81BC-C5030EDBF54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63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E13D9-DB12-424B-A0B8-3D2EDA86849F}" type="datetimeFigureOut">
              <a:rPr lang="en-GB" smtClean="0"/>
              <a:t>21/08/2020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DCBAA-299B-4552-9387-24D12127C08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6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42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616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40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321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817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CLUSTER: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Higher confidence in the results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Test more parameters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Evaluate more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6667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goes first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has a deadline miss later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𝐽_2</a:t>
                </a:r>
                <a:r>
                  <a:rPr lang="en-GB" dirty="0"/>
                  <a:t> goes first then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has a deadline miss later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745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193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 task: Task that controls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2628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load the same data multiple times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load the data once for all the jobs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This is more evident in non-preemptive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3451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choose moldable because: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can incur in loss of performance if not all cores are actually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is hard to implement in reality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672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Example, three bundles.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7028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 reserves a whole block for the three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 creates three individual rigid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Limited-Preemptive creates three individual moldable bundles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90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Introduced in high-performance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Real-time: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Fixed-priority is not predictable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Fully-preemptive solutions: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Optimal scheduler for rigid gang but high number of preemptions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Moldable scheduler using moldable property to match deadlines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Precedence constraints modelled as a succession of bundles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LP definition  comes from here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are the problems that we want to solve?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works best in non-preemptive solutions but no-one else has worked on that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Rigid and moldable models have overhead when using precedence constraints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There are no good moldable schedulers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1400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4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1122363"/>
            <a:ext cx="78867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50" y="3602038"/>
            <a:ext cx="78867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21/08/2020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BB01-B048-446F-8BEE-C07156F2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8E65C-5860-4424-AE89-3F6DBD598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628A-7F7E-4580-A1EE-64CAE206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CEA-79DB-4B06-B53C-1515C6E9AA2A}" type="datetime1">
              <a:rPr lang="en-GB" smtClean="0"/>
              <a:t>21/08/2020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5580-58FE-43BE-B895-CA3E6875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C36F-B23F-4B27-9039-852F5352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28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473C-BE99-411A-83AD-5B1DFB65C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74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ADB4E-125B-42BD-B566-03D639C01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74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8456-E8FC-4ADC-8BEA-5FBDE793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A314-3A0B-49C4-ADB0-F8BBA4139E56}" type="datetime1">
              <a:rPr lang="en-GB" smtClean="0"/>
              <a:t>21/08/2020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0067-5992-46B9-8A1E-65391BF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1E721-8B08-43CD-8518-0CF29AD1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36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21/08/2020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C87D-B880-4ADC-9124-17E79F7C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DECED-6865-4FD7-BB30-426F238C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25AF-0E82-462A-AB18-7ACDD06A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6FE2-9B88-4810-AC3E-E01CD02C2930}" type="datetime1">
              <a:rPr lang="en-GB" smtClean="0"/>
              <a:t>21/08/2020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A38D-B0F1-4A35-BBF0-84603F5E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9E72C-AFBB-463F-B3B8-897E775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53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F30C-D9EF-417A-BB30-C0B601FB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EA1D-39E1-4785-8201-0961743FE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59301"/>
            <a:ext cx="38862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CD81D-F987-43E1-AC04-2BFEFFE04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59301"/>
            <a:ext cx="38862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62BAA-AFFB-4046-94FC-A09C776F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8621-535E-44A6-A126-3F2534EA9A7B}" type="datetime1">
              <a:rPr lang="en-GB" smtClean="0"/>
              <a:t>21/08/2020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151EF-F1F8-4ADF-959C-C8EF498A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413FE-70D7-470C-8DC9-4BA3847F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04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C267-B81A-4C16-9004-87C3882B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34182-1CD1-40F5-90BF-E8F9CDD3C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72BB1-CEE4-4E26-8222-1FC52BCA6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8"/>
            <a:ext cx="3868340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5AB69-5642-487F-9997-20B7F2C32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DEA59-EB79-43FA-904D-D27398644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8"/>
            <a:ext cx="3887391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2370-C2D2-4438-90C7-050F3B51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5B32-CFB7-415D-9B96-9BE2AE3D1AAC}" type="datetime1">
              <a:rPr lang="en-GB" smtClean="0"/>
              <a:t>21/08/2020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7980-2559-4526-8EE5-3238452B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08436-8756-4349-9068-BEE3BD15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82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21/08/2020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6AFF6-E170-4FB6-8215-E7848DAE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DBC3F-8614-44B4-9683-36A45BFFB7A1}" type="datetime1">
              <a:rPr lang="en-GB" smtClean="0"/>
              <a:t>21/08/2020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4BEC0-D301-4E8D-94B6-66BFACB9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DD39B-ACC9-4BE5-809C-0D27E799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79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DCB2-6C57-4AE3-B3BB-390832D8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C0D1-D794-4975-9F3C-C648CDF04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A1876-7E30-4830-8465-8C5824ECB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A4FF7-E52B-4408-AE09-8519152B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1C06-D056-41B0-9F5F-5E90B83401B6}" type="datetime1">
              <a:rPr lang="en-GB" smtClean="0"/>
              <a:t>21/08/2020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C2A34-DEA4-4413-9660-F204588D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2AEC1-AA5A-45AB-A580-859BE5F8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9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7212-D3D5-4E17-A2C0-D17F4C07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5672D-5E2D-4B29-95E2-049C8F57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44F36-3489-4D6F-B147-9160D37F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0233F-A86A-4775-BDFA-70A392D3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FB93-9673-43A0-BDFE-39DE919D7FF9}" type="datetime1">
              <a:rPr lang="en-GB" smtClean="0"/>
              <a:t>21/08/2020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2DFFC-202E-4369-80FE-B7AF6CA5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FED85-59B0-4EC4-894D-5395D2AE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18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9144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96047"/>
            <a:ext cx="78867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13617" y="6356353"/>
            <a:ext cx="1572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21/08/2020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1" y="6356353"/>
            <a:ext cx="1339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alphaModFix/>
          </a:blip>
          <a:srcRect r="47852"/>
          <a:stretch>
            <a:fillRect/>
          </a:stretch>
        </p:blipFill>
        <p:spPr>
          <a:xfrm>
            <a:off x="7881647" y="6189178"/>
            <a:ext cx="1178043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99753" y="6339727"/>
            <a:ext cx="91411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050" dirty="0">
                <a:solidFill>
                  <a:schemeClr val="bg1"/>
                </a:solidFill>
              </a:rPr>
              <a:t>J</a:t>
            </a:r>
            <a:r>
              <a:rPr lang="en-GB" sz="1050" dirty="0">
                <a:solidFill>
                  <a:schemeClr val="bg1"/>
                </a:solidFill>
              </a:rPr>
              <a:t>o</a:t>
            </a:r>
            <a:r>
              <a:rPr lang="en-150" sz="1050" dirty="0">
                <a:solidFill>
                  <a:schemeClr val="bg1"/>
                </a:solidFill>
              </a:rPr>
              <a:t>a</a:t>
            </a:r>
            <a:r>
              <a:rPr lang="en-GB" sz="1050" dirty="0">
                <a:solidFill>
                  <a:schemeClr val="bg1"/>
                </a:solidFill>
              </a:rPr>
              <a:t>n</a:t>
            </a:r>
            <a:endParaRPr lang="en-150" sz="1050" dirty="0">
              <a:solidFill>
                <a:schemeClr val="bg1"/>
              </a:solidFill>
            </a:endParaRPr>
          </a:p>
          <a:p>
            <a:r>
              <a:rPr lang="en-GB" sz="1050" dirty="0">
                <a:solidFill>
                  <a:schemeClr val="bg1"/>
                </a:solidFill>
              </a:rPr>
              <a:t>M</a:t>
            </a:r>
            <a:r>
              <a:rPr lang="en-150" sz="1050" dirty="0">
                <a:solidFill>
                  <a:schemeClr val="bg1"/>
                </a:solidFill>
              </a:rPr>
              <a:t>a</a:t>
            </a:r>
            <a:r>
              <a:rPr lang="en-GB" sz="1050" dirty="0">
                <a:solidFill>
                  <a:schemeClr val="bg1"/>
                </a:solidFill>
              </a:rPr>
              <a:t>r</a:t>
            </a:r>
            <a:r>
              <a:rPr lang="en-150" sz="1050" dirty="0">
                <a:solidFill>
                  <a:schemeClr val="bg1"/>
                </a:solidFill>
              </a:rPr>
              <a:t>c</a:t>
            </a:r>
            <a:r>
              <a:rPr lang="en-GB" sz="1050" dirty="0">
                <a:solidFill>
                  <a:schemeClr val="bg1"/>
                </a:solidFill>
              </a:rPr>
              <a:t>è</a:t>
            </a:r>
            <a:r>
              <a:rPr lang="en-150" sz="1050" dirty="0">
                <a:solidFill>
                  <a:schemeClr val="bg1"/>
                </a:solidFill>
              </a:rPr>
              <a:t> </a:t>
            </a:r>
            <a:r>
              <a:rPr lang="en-GB" sz="1050" dirty="0">
                <a:solidFill>
                  <a:schemeClr val="bg1"/>
                </a:solidFill>
              </a:rPr>
              <a:t>i</a:t>
            </a:r>
            <a:r>
              <a:rPr lang="en-150" sz="1050" dirty="0">
                <a:solidFill>
                  <a:schemeClr val="bg1"/>
                </a:solidFill>
              </a:rPr>
              <a:t> </a:t>
            </a:r>
            <a:r>
              <a:rPr lang="en-GB" sz="1050" dirty="0">
                <a:solidFill>
                  <a:schemeClr val="bg1"/>
                </a:solidFill>
              </a:rPr>
              <a:t>I</a:t>
            </a:r>
            <a:r>
              <a:rPr lang="en-150" sz="1050" dirty="0">
                <a:solidFill>
                  <a:schemeClr val="bg1"/>
                </a:solidFill>
              </a:rPr>
              <a:t>g</a:t>
            </a:r>
            <a:r>
              <a:rPr lang="en-GB" sz="1050" dirty="0">
                <a:solidFill>
                  <a:schemeClr val="bg1"/>
                </a:solidFill>
              </a:rPr>
              <a:t>u</a:t>
            </a:r>
            <a:r>
              <a:rPr lang="en-150" sz="1050" dirty="0">
                <a:solidFill>
                  <a:schemeClr val="bg1"/>
                </a:solidFill>
              </a:rPr>
              <a:t>a</a:t>
            </a:r>
            <a:r>
              <a:rPr lang="en-GB" sz="105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Clr>
          <a:srgbClr val="00A6D6"/>
        </a:buClr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30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570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560.png"/><Relationship Id="rId5" Type="http://schemas.openxmlformats.org/officeDocument/2006/relationships/image" Target="../media/image61.png"/><Relationship Id="rId15" Type="http://schemas.openxmlformats.org/officeDocument/2006/relationships/image" Target="../media/image65.png"/><Relationship Id="rId10" Type="http://schemas.openxmlformats.org/officeDocument/2006/relationships/image" Target="../media/image550.png"/><Relationship Id="rId4" Type="http://schemas.openxmlformats.org/officeDocument/2006/relationships/image" Target="../media/image60.png"/><Relationship Id="rId9" Type="http://schemas.openxmlformats.org/officeDocument/2006/relationships/image" Target="../media/image540.png"/><Relationship Id="rId14" Type="http://schemas.openxmlformats.org/officeDocument/2006/relationships/image" Target="../media/image6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3.png"/><Relationship Id="rId3" Type="http://schemas.openxmlformats.org/officeDocument/2006/relationships/image" Target="../media/image59.png"/><Relationship Id="rId7" Type="http://schemas.openxmlformats.org/officeDocument/2006/relationships/image" Target="../media/image71.png"/><Relationship Id="rId12" Type="http://schemas.openxmlformats.org/officeDocument/2006/relationships/image" Target="../media/image711.png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00.png"/><Relationship Id="rId5" Type="http://schemas.openxmlformats.org/officeDocument/2006/relationships/image" Target="../media/image69.png"/><Relationship Id="rId15" Type="http://schemas.openxmlformats.org/officeDocument/2006/relationships/image" Target="../media/image75.png"/><Relationship Id="rId10" Type="http://schemas.openxmlformats.org/officeDocument/2006/relationships/image" Target="../media/image690.png"/><Relationship Id="rId4" Type="http://schemas.openxmlformats.org/officeDocument/2006/relationships/image" Target="../media/image68.png"/><Relationship Id="rId9" Type="http://schemas.openxmlformats.org/officeDocument/2006/relationships/image" Target="../media/image680.png"/><Relationship Id="rId1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3" Type="http://schemas.openxmlformats.org/officeDocument/2006/relationships/image" Target="../media/image80.png"/><Relationship Id="rId21" Type="http://schemas.openxmlformats.org/officeDocument/2006/relationships/image" Target="../media/image104.png"/><Relationship Id="rId7" Type="http://schemas.openxmlformats.org/officeDocument/2006/relationships/image" Target="../media/image84.png"/><Relationship Id="rId12" Type="http://schemas.openxmlformats.org/officeDocument/2006/relationships/image" Target="../media/image95.png"/><Relationship Id="rId17" Type="http://schemas.openxmlformats.org/officeDocument/2006/relationships/image" Target="../media/image93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92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1.png"/><Relationship Id="rId23" Type="http://schemas.openxmlformats.org/officeDocument/2006/relationships/image" Target="../media/image106.png"/><Relationship Id="rId10" Type="http://schemas.openxmlformats.org/officeDocument/2006/relationships/image" Target="../media/image87.png"/><Relationship Id="rId19" Type="http://schemas.openxmlformats.org/officeDocument/2006/relationships/image" Target="../media/image10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0.png"/><Relationship Id="rId22" Type="http://schemas.openxmlformats.org/officeDocument/2006/relationships/image" Target="../media/image10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0.png"/><Relationship Id="rId13" Type="http://schemas.openxmlformats.org/officeDocument/2006/relationships/image" Target="../media/image820.png"/><Relationship Id="rId3" Type="http://schemas.openxmlformats.org/officeDocument/2006/relationships/image" Target="../media/image720.png"/><Relationship Id="rId7" Type="http://schemas.openxmlformats.org/officeDocument/2006/relationships/image" Target="../media/image760.png"/><Relationship Id="rId12" Type="http://schemas.openxmlformats.org/officeDocument/2006/relationships/image" Target="../media/image810.png"/><Relationship Id="rId2" Type="http://schemas.openxmlformats.org/officeDocument/2006/relationships/image" Target="../media/image710.png"/><Relationship Id="rId16" Type="http://schemas.openxmlformats.org/officeDocument/2006/relationships/image" Target="../media/image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11" Type="http://schemas.openxmlformats.org/officeDocument/2006/relationships/image" Target="../media/image800.png"/><Relationship Id="rId5" Type="http://schemas.openxmlformats.org/officeDocument/2006/relationships/image" Target="../media/image740.png"/><Relationship Id="rId15" Type="http://schemas.openxmlformats.org/officeDocument/2006/relationships/image" Target="../media/image840.png"/><Relationship Id="rId10" Type="http://schemas.openxmlformats.org/officeDocument/2006/relationships/image" Target="../media/image790.png"/><Relationship Id="rId4" Type="http://schemas.openxmlformats.org/officeDocument/2006/relationships/image" Target="../media/image730.png"/><Relationship Id="rId9" Type="http://schemas.openxmlformats.org/officeDocument/2006/relationships/image" Target="../media/image780.png"/><Relationship Id="rId14" Type="http://schemas.openxmlformats.org/officeDocument/2006/relationships/image" Target="../media/image8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7C53-EBEA-4664-8702-AA18DE2C1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Schedulability analysis of limited-preemptive </a:t>
            </a:r>
            <a:r>
              <a:rPr lang="en-GB" dirty="0"/>
              <a:t>m</a:t>
            </a:r>
            <a:r>
              <a:rPr lang="en-150" noProof="0" dirty="0"/>
              <a:t>o</a:t>
            </a:r>
            <a:r>
              <a:rPr lang="en-GB" noProof="0" dirty="0"/>
              <a:t>l</a:t>
            </a:r>
            <a:r>
              <a:rPr lang="en-150" noProof="0" dirty="0"/>
              <a:t>d</a:t>
            </a:r>
            <a:r>
              <a:rPr lang="en-GB" noProof="0" dirty="0"/>
              <a:t>a</a:t>
            </a:r>
            <a:r>
              <a:rPr lang="en-150" noProof="0" dirty="0"/>
              <a:t>b</a:t>
            </a:r>
            <a:r>
              <a:rPr lang="en-GB" noProof="0" dirty="0"/>
              <a:t>l</a:t>
            </a:r>
            <a:r>
              <a:rPr lang="en-150" noProof="0" dirty="0"/>
              <a:t>e</a:t>
            </a:r>
            <a:r>
              <a:rPr lang="en-GB" noProof="0" dirty="0"/>
              <a:t> gang </a:t>
            </a:r>
            <a:r>
              <a:rPr lang="en-GB" dirty="0"/>
              <a:t>t</a:t>
            </a:r>
            <a:r>
              <a:rPr lang="en-GB" noProof="0" dirty="0"/>
              <a:t>asks</a:t>
            </a:r>
            <a:endParaRPr lang="en-GB" b="1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E3B9B-6215-43CC-87C3-A955B632325E}"/>
              </a:ext>
            </a:extLst>
          </p:cNvPr>
          <p:cNvSpPr txBox="1"/>
          <p:nvPr/>
        </p:nvSpPr>
        <p:spPr>
          <a:xfrm>
            <a:off x="3043108" y="5167762"/>
            <a:ext cx="30577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27</a:t>
            </a:r>
            <a:r>
              <a:rPr lang="en-GB" sz="1350" baseline="30000" dirty="0"/>
              <a:t>th</a:t>
            </a:r>
            <a:r>
              <a:rPr lang="en-GB" sz="1350" dirty="0"/>
              <a:t> of August</a:t>
            </a:r>
            <a:r>
              <a:rPr lang="en-150" sz="1350" dirty="0"/>
              <a:t>, 2020</a:t>
            </a:r>
            <a:endParaRPr lang="en-GB" sz="135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0D7EC06-78C5-4612-BDC9-60717D381D56}"/>
              </a:ext>
            </a:extLst>
          </p:cNvPr>
          <p:cNvSpPr txBox="1">
            <a:spLocks/>
          </p:cNvSpPr>
          <p:nvPr/>
        </p:nvSpPr>
        <p:spPr>
          <a:xfrm>
            <a:off x="5993935" y="3690135"/>
            <a:ext cx="1921604" cy="299633"/>
          </a:xfrm>
          <a:prstGeom prst="rect">
            <a:avLst/>
          </a:prstGeom>
        </p:spPr>
        <p:txBody>
          <a:bodyPr vert="horz" lIns="68580" tIns="34290" rIns="68580" bIns="3429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dirty="0"/>
              <a:t>Geoffrey Nelissen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5484DE7-4255-4220-AEE5-E46B6C12CE63}"/>
              </a:ext>
            </a:extLst>
          </p:cNvPr>
          <p:cNvSpPr txBox="1">
            <a:spLocks/>
          </p:cNvSpPr>
          <p:nvPr/>
        </p:nvSpPr>
        <p:spPr>
          <a:xfrm>
            <a:off x="5993935" y="4015996"/>
            <a:ext cx="1921604" cy="299633"/>
          </a:xfrm>
          <a:prstGeom prst="rect">
            <a:avLst/>
          </a:prstGeom>
        </p:spPr>
        <p:txBody>
          <a:bodyPr vert="horz" lIns="68580" tIns="34290" rIns="68580" bIns="3429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dirty="0"/>
              <a:t>Mitra Nasri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54808-BE4F-46C9-903F-9981A57E2434}"/>
              </a:ext>
            </a:extLst>
          </p:cNvPr>
          <p:cNvGrpSpPr/>
          <p:nvPr/>
        </p:nvGrpSpPr>
        <p:grpSpPr>
          <a:xfrm>
            <a:off x="844798" y="3558460"/>
            <a:ext cx="1921604" cy="628183"/>
            <a:chOff x="2252792" y="3601191"/>
            <a:chExt cx="2562139" cy="837577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303CF2CC-A6AE-4A40-9685-613E4A3C224C}"/>
                </a:ext>
              </a:extLst>
            </p:cNvPr>
            <p:cNvSpPr txBox="1">
              <a:spLocks/>
            </p:cNvSpPr>
            <p:nvPr/>
          </p:nvSpPr>
          <p:spPr>
            <a:xfrm>
              <a:off x="2252792" y="3601191"/>
              <a:ext cx="2562139" cy="399511"/>
            </a:xfrm>
            <a:prstGeom prst="rect">
              <a:avLst/>
            </a:prstGeom>
          </p:spPr>
          <p:txBody>
            <a:bodyPr vert="horz" lIns="68580" tIns="34290" rIns="68580" bIns="3429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150" sz="1800" dirty="0"/>
                <a:t>Joan Marcè i Igual</a:t>
              </a:r>
              <a:endParaRPr lang="en-GB" sz="1800" dirty="0"/>
            </a:p>
          </p:txBody>
        </p:sp>
        <p:pic>
          <p:nvPicPr>
            <p:cNvPr id="9" name="Picture 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FB814C4-0B1A-4F92-9A25-63F1FE366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436" y="3980968"/>
              <a:ext cx="1208852" cy="4578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932CA7-2A3D-4DB8-A419-298BDC4F3B92}"/>
              </a:ext>
            </a:extLst>
          </p:cNvPr>
          <p:cNvSpPr txBox="1"/>
          <p:nvPr/>
        </p:nvSpPr>
        <p:spPr>
          <a:xfrm>
            <a:off x="4572000" y="3690134"/>
            <a:ext cx="14219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Daily Supervisor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69EE60-F1D3-4453-95A4-33E271149A1C}"/>
              </a:ext>
            </a:extLst>
          </p:cNvPr>
          <p:cNvSpPr txBox="1"/>
          <p:nvPr/>
        </p:nvSpPr>
        <p:spPr>
          <a:xfrm>
            <a:off x="4572000" y="4015995"/>
            <a:ext cx="14219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Co-supervisor</a:t>
            </a:r>
          </a:p>
        </p:txBody>
      </p:sp>
    </p:spTree>
    <p:extLst>
      <p:ext uri="{BB962C8B-B14F-4D97-AF65-F5344CB8AC3E}">
        <p14:creationId xmlns:p14="http://schemas.microsoft.com/office/powerpoint/2010/main" val="229713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AD00-8EE4-4735-BEDE-BEB1F93D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Previous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137C-F653-40C2-B18A-E7333D55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10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BDFA7-9760-4F17-BA63-549C8364FEE0}"/>
              </a:ext>
            </a:extLst>
          </p:cNvPr>
          <p:cNvSpPr txBox="1"/>
          <p:nvPr/>
        </p:nvSpPr>
        <p:spPr>
          <a:xfrm>
            <a:off x="1256624" y="6303252"/>
            <a:ext cx="1395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200" baseline="300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[1]</a:t>
            </a:r>
            <a:r>
              <a:rPr lang="en-GB" sz="12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Ousterhout, 1982</a:t>
            </a:r>
            <a:endParaRPr lang="en-GB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CB406-3919-47F1-9CDC-EA2140840398}"/>
              </a:ext>
            </a:extLst>
          </p:cNvPr>
          <p:cNvSpPr/>
          <p:nvPr/>
        </p:nvSpPr>
        <p:spPr>
          <a:xfrm>
            <a:off x="1256623" y="6534767"/>
            <a:ext cx="1675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</a:t>
            </a:r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2</a:t>
            </a:r>
            <a:r>
              <a:rPr lang="en-150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Goossens et al., 2010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A36A-725C-4698-8AB5-96B138DAB20A}"/>
              </a:ext>
            </a:extLst>
          </p:cNvPr>
          <p:cNvSpPr txBox="1"/>
          <p:nvPr/>
        </p:nvSpPr>
        <p:spPr>
          <a:xfrm>
            <a:off x="2929667" y="6534767"/>
            <a:ext cx="1675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aseline="3000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sz="1200" dirty="0"/>
              <a:t>[4]</a:t>
            </a:r>
            <a:r>
              <a:rPr lang="en-GB" sz="1200" baseline="0" dirty="0"/>
              <a:t>Goossens et al.,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EE6-C2FA-4ABD-9DE7-114CBD552E90}"/>
              </a:ext>
            </a:extLst>
          </p:cNvPr>
          <p:cNvSpPr/>
          <p:nvPr/>
        </p:nvSpPr>
        <p:spPr>
          <a:xfrm>
            <a:off x="4538240" y="6303252"/>
            <a:ext cx="1528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[5]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Berten et al., 2011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FF24B-35D8-48F6-818C-9193A34561FB}"/>
              </a:ext>
            </a:extLst>
          </p:cNvPr>
          <p:cNvSpPr txBox="1"/>
          <p:nvPr/>
        </p:nvSpPr>
        <p:spPr>
          <a:xfrm>
            <a:off x="2916936" y="1823086"/>
            <a:ext cx="3310128" cy="766193"/>
          </a:xfrm>
          <a:prstGeom prst="roundRect">
            <a:avLst>
              <a:gd name="adj" fmla="val 29456"/>
            </a:avLst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dirty="0"/>
              <a:t>Introduced in high-performance computing in 1982</a:t>
            </a:r>
            <a:r>
              <a:rPr lang="en-GB" baseline="30000" dirty="0"/>
              <a:t>[1]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311C87-8C18-447C-A71D-EDE743B52E17}"/>
              </a:ext>
            </a:extLst>
          </p:cNvPr>
          <p:cNvSpPr/>
          <p:nvPr/>
        </p:nvSpPr>
        <p:spPr>
          <a:xfrm>
            <a:off x="2929667" y="6303252"/>
            <a:ext cx="1528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[3]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Kato et al., 2009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9E8511-C113-4423-8E7E-4C1DADE55401}"/>
              </a:ext>
            </a:extLst>
          </p:cNvPr>
          <p:cNvGrpSpPr/>
          <p:nvPr/>
        </p:nvGrpSpPr>
        <p:grpSpPr>
          <a:xfrm>
            <a:off x="518034" y="3117089"/>
            <a:ext cx="3870274" cy="2528590"/>
            <a:chOff x="908939" y="2594147"/>
            <a:chExt cx="5160365" cy="3371453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9E025A8-1145-46D9-A00C-1875392961F5}"/>
                </a:ext>
              </a:extLst>
            </p:cNvPr>
            <p:cNvSpPr/>
            <p:nvPr/>
          </p:nvSpPr>
          <p:spPr>
            <a:xfrm>
              <a:off x="908939" y="2594147"/>
              <a:ext cx="5160364" cy="2240670"/>
            </a:xfrm>
            <a:prstGeom prst="roundRect">
              <a:avLst>
                <a:gd name="adj" fmla="val 13402"/>
              </a:avLst>
            </a:prstGeom>
            <a:solidFill>
              <a:schemeClr val="accent4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F9B6196-EB25-4684-96AE-5C8E99B2A5B7}"/>
                </a:ext>
              </a:extLst>
            </p:cNvPr>
            <p:cNvSpPr/>
            <p:nvPr/>
          </p:nvSpPr>
          <p:spPr>
            <a:xfrm>
              <a:off x="908940" y="3133070"/>
              <a:ext cx="5160364" cy="2832530"/>
            </a:xfrm>
            <a:prstGeom prst="roundRect">
              <a:avLst>
                <a:gd name="adj" fmla="val 9888"/>
              </a:avLst>
            </a:prstGeom>
            <a:solidFill>
              <a:srgbClr val="D1EF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DE7E9F-F284-4C25-909D-50A9F23070B4}"/>
                </a:ext>
              </a:extLst>
            </p:cNvPr>
            <p:cNvSpPr txBox="1"/>
            <p:nvPr/>
          </p:nvSpPr>
          <p:spPr>
            <a:xfrm>
              <a:off x="1764486" y="2632742"/>
              <a:ext cx="3449273" cy="54483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Preemptive solutions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B6F111-85DB-49E7-B6B0-DF68E439926E}"/>
              </a:ext>
            </a:extLst>
          </p:cNvPr>
          <p:cNvGrpSpPr/>
          <p:nvPr/>
        </p:nvGrpSpPr>
        <p:grpSpPr>
          <a:xfrm>
            <a:off x="734847" y="4627922"/>
            <a:ext cx="3468765" cy="846145"/>
            <a:chOff x="1198024" y="4608591"/>
            <a:chExt cx="4625020" cy="112819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05D5A53-BAFB-43EA-9DE1-344EA3EC4772}"/>
                </a:ext>
              </a:extLst>
            </p:cNvPr>
            <p:cNvSpPr txBox="1"/>
            <p:nvPr/>
          </p:nvSpPr>
          <p:spPr>
            <a:xfrm>
              <a:off x="1307592" y="4608591"/>
              <a:ext cx="203911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dirty="0"/>
                <a:t>Schedulers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B7033BE-976B-4A09-8D73-B4DB84AB3809}"/>
                </a:ext>
              </a:extLst>
            </p:cNvPr>
            <p:cNvSpPr/>
            <p:nvPr/>
          </p:nvSpPr>
          <p:spPr>
            <a:xfrm>
              <a:off x="1198024" y="500649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7C5676-28B8-4157-A80E-5884F14A965E}"/>
              </a:ext>
            </a:extLst>
          </p:cNvPr>
          <p:cNvGrpSpPr/>
          <p:nvPr/>
        </p:nvGrpSpPr>
        <p:grpSpPr>
          <a:xfrm>
            <a:off x="734847" y="3633747"/>
            <a:ext cx="3468765" cy="851066"/>
            <a:chOff x="1198024" y="3388899"/>
            <a:chExt cx="4625020" cy="11347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93035F-1501-4FC0-87D8-E35AED8BA7A4}"/>
                </a:ext>
              </a:extLst>
            </p:cNvPr>
            <p:cNvSpPr txBox="1"/>
            <p:nvPr/>
          </p:nvSpPr>
          <p:spPr>
            <a:xfrm>
              <a:off x="1307592" y="3388899"/>
              <a:ext cx="23249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dirty="0"/>
                <a:t>Schedulability tests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EFA50FA-7392-4842-A4A4-C41837B7436C}"/>
                </a:ext>
              </a:extLst>
            </p:cNvPr>
            <p:cNvSpPr/>
            <p:nvPr/>
          </p:nvSpPr>
          <p:spPr>
            <a:xfrm>
              <a:off x="1198024" y="379336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3658762-14DA-445C-BDA3-8C6601EB67C2}"/>
              </a:ext>
            </a:extLst>
          </p:cNvPr>
          <p:cNvGrpSpPr/>
          <p:nvPr/>
        </p:nvGrpSpPr>
        <p:grpSpPr>
          <a:xfrm>
            <a:off x="4605120" y="3117089"/>
            <a:ext cx="3870273" cy="2528590"/>
            <a:chOff x="6240542" y="2594147"/>
            <a:chExt cx="5160364" cy="33714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50EE71AF-2B54-4170-8C4B-821718DAE9A2}"/>
                </a:ext>
              </a:extLst>
            </p:cNvPr>
            <p:cNvSpPr/>
            <p:nvPr/>
          </p:nvSpPr>
          <p:spPr>
            <a:xfrm>
              <a:off x="6240542" y="2594147"/>
              <a:ext cx="5160364" cy="2240670"/>
            </a:xfrm>
            <a:prstGeom prst="roundRect">
              <a:avLst>
                <a:gd name="adj" fmla="val 1340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83B4AA2D-7AC7-4255-ABBC-7C1B3EC28F0C}"/>
                </a:ext>
              </a:extLst>
            </p:cNvPr>
            <p:cNvSpPr/>
            <p:nvPr/>
          </p:nvSpPr>
          <p:spPr>
            <a:xfrm>
              <a:off x="6240542" y="3133070"/>
              <a:ext cx="5160364" cy="2832530"/>
            </a:xfrm>
            <a:prstGeom prst="roundRect">
              <a:avLst>
                <a:gd name="adj" fmla="val 9888"/>
              </a:avLst>
            </a:prstGeom>
            <a:solidFill>
              <a:srgbClr val="D1EF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DED164-6AFD-48BF-A217-5816D63E0B64}"/>
                </a:ext>
              </a:extLst>
            </p:cNvPr>
            <p:cNvSpPr txBox="1"/>
            <p:nvPr/>
          </p:nvSpPr>
          <p:spPr>
            <a:xfrm>
              <a:off x="6919115" y="2632742"/>
              <a:ext cx="3803220" cy="54483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Non-preemptive solutions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143D34C-618E-4093-8685-88A24CB9E4CC}"/>
              </a:ext>
            </a:extLst>
          </p:cNvPr>
          <p:cNvSpPr txBox="1"/>
          <p:nvPr/>
        </p:nvSpPr>
        <p:spPr>
          <a:xfrm>
            <a:off x="887411" y="3951001"/>
            <a:ext cx="32308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Job-level fixed-priority</a:t>
            </a:r>
            <a:r>
              <a:rPr lang="en-GB" sz="1500" baseline="30000" dirty="0">
                <a:solidFill>
                  <a:schemeClr val="bg1"/>
                </a:solidFill>
              </a:rPr>
              <a:t>[2]</a:t>
            </a:r>
            <a:r>
              <a:rPr lang="en-GB" sz="1500" dirty="0">
                <a:solidFill>
                  <a:schemeClr val="bg1"/>
                </a:solidFill>
              </a:rPr>
              <a:t>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Earliest deadline first</a:t>
            </a:r>
            <a:r>
              <a:rPr lang="en-GB" sz="1500" baseline="30000" dirty="0">
                <a:solidFill>
                  <a:schemeClr val="bg1"/>
                </a:solidFill>
              </a:rPr>
              <a:t>[3]</a:t>
            </a:r>
            <a:endParaRPr lang="en-GB" sz="15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9CEC79-31DB-4D16-9370-AB5DA2956545}"/>
              </a:ext>
            </a:extLst>
          </p:cNvPr>
          <p:cNvSpPr txBox="1"/>
          <p:nvPr/>
        </p:nvSpPr>
        <p:spPr>
          <a:xfrm>
            <a:off x="839494" y="4955594"/>
            <a:ext cx="32308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Optimal for rigid gang (DP-Fair)</a:t>
            </a:r>
            <a:r>
              <a:rPr lang="en-GB" sz="1500" baseline="30000" dirty="0">
                <a:solidFill>
                  <a:schemeClr val="bg1"/>
                </a:solidFill>
              </a:rPr>
              <a:t>[4]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Moldable gang</a:t>
            </a:r>
            <a:r>
              <a:rPr lang="en-GB" sz="1500" baseline="30000" dirty="0">
                <a:solidFill>
                  <a:schemeClr val="bg1"/>
                </a:solidFill>
              </a:rPr>
              <a:t>[5]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69C4923-3719-46D6-945D-803D5286FB19}"/>
              </a:ext>
            </a:extLst>
          </p:cNvPr>
          <p:cNvGrpSpPr/>
          <p:nvPr/>
        </p:nvGrpSpPr>
        <p:grpSpPr>
          <a:xfrm>
            <a:off x="4805873" y="3636751"/>
            <a:ext cx="3468765" cy="851066"/>
            <a:chOff x="1198024" y="3388899"/>
            <a:chExt cx="4625020" cy="113475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BDDE0F2-70B7-4B0E-AF94-E49DDAF4E5B6}"/>
                </a:ext>
              </a:extLst>
            </p:cNvPr>
            <p:cNvSpPr txBox="1"/>
            <p:nvPr/>
          </p:nvSpPr>
          <p:spPr>
            <a:xfrm>
              <a:off x="1307592" y="3388899"/>
              <a:ext cx="23249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dirty="0"/>
                <a:t>Schedulability tests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F904852-1934-44BE-862B-38877EAFDAAD}"/>
                </a:ext>
              </a:extLst>
            </p:cNvPr>
            <p:cNvSpPr/>
            <p:nvPr/>
          </p:nvSpPr>
          <p:spPr>
            <a:xfrm>
              <a:off x="1198024" y="379336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4353549-8049-4585-83B6-507C6E3F3D10}"/>
              </a:ext>
            </a:extLst>
          </p:cNvPr>
          <p:cNvSpPr txBox="1"/>
          <p:nvPr/>
        </p:nvSpPr>
        <p:spPr>
          <a:xfrm>
            <a:off x="4888049" y="3976774"/>
            <a:ext cx="3230896" cy="740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Earliest deadline first for rigid gang</a:t>
            </a:r>
            <a:r>
              <a:rPr lang="en-GB" sz="1500" baseline="30000" dirty="0">
                <a:solidFill>
                  <a:schemeClr val="bg1"/>
                </a:solidFill>
              </a:rPr>
              <a:t>[6]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D7D1F2-24EA-47B2-AD3B-89CEFDCC7574}"/>
              </a:ext>
            </a:extLst>
          </p:cNvPr>
          <p:cNvSpPr/>
          <p:nvPr/>
        </p:nvSpPr>
        <p:spPr>
          <a:xfrm>
            <a:off x="4538696" y="6524422"/>
            <a:ext cx="1863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[6]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Dong et al. 2019</a:t>
            </a:r>
          </a:p>
        </p:txBody>
      </p:sp>
    </p:spTree>
    <p:extLst>
      <p:ext uri="{BB962C8B-B14F-4D97-AF65-F5344CB8AC3E}">
        <p14:creationId xmlns:p14="http://schemas.microsoft.com/office/powerpoint/2010/main" val="64850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 animBg="1"/>
      <p:bldP spid="29" grpId="0"/>
      <p:bldP spid="33" grpId="0" uiExpand="1" build="p"/>
      <p:bldP spid="39" grpId="0" uiExpand="1" build="p"/>
      <p:bldP spid="35" grpId="0" uiExpand="1" build="p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59A8-BEC8-45A9-8006-AA2FD692E2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Our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6F23-A0F0-42D4-8D10-191E659FA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10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0C6E-572A-41C8-A2C6-BE42B94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924B-E360-4C4B-A683-0F4EB1C76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763" indent="-385763">
              <a:spcAft>
                <a:spcPts val="2700"/>
              </a:spcAft>
              <a:buFont typeface="+mj-lt"/>
              <a:buAutoNum type="arabicPeriod"/>
            </a:pPr>
            <a:r>
              <a:rPr lang="en-GB" noProof="0" dirty="0"/>
              <a:t>Design </a:t>
            </a:r>
            <a:r>
              <a:rPr lang="en-GB" dirty="0"/>
              <a:t>an accurate </a:t>
            </a:r>
            <a:r>
              <a:rPr lang="en-GB" noProof="0" dirty="0"/>
              <a:t>schedulability </a:t>
            </a:r>
            <a:r>
              <a:rPr lang="en-GB" noProof="0" dirty="0">
                <a:solidFill>
                  <a:srgbClr val="C00000"/>
                </a:solidFill>
              </a:rPr>
              <a:t>analysis</a:t>
            </a:r>
            <a:r>
              <a:rPr lang="en-GB" noProof="0" dirty="0"/>
              <a:t> for limited-preemptive </a:t>
            </a:r>
            <a:r>
              <a:rPr lang="en-GB" noProof="0" dirty="0">
                <a:solidFill>
                  <a:srgbClr val="C00000"/>
                </a:solidFill>
              </a:rPr>
              <a:t>moldable</a:t>
            </a:r>
            <a:r>
              <a:rPr lang="en-GB" noProof="0" dirty="0"/>
              <a:t> </a:t>
            </a:r>
            <a:r>
              <a:rPr lang="en-GB" noProof="0" dirty="0">
                <a:solidFill>
                  <a:srgbClr val="C00000"/>
                </a:solidFill>
              </a:rPr>
              <a:t>gang tasks</a:t>
            </a:r>
          </a:p>
          <a:p>
            <a:pPr marL="385763" indent="-385763">
              <a:spcAft>
                <a:spcPts val="2700"/>
              </a:spcAft>
              <a:buFont typeface="+mj-lt"/>
              <a:buAutoNum type="arabicPeriod"/>
            </a:pPr>
            <a:r>
              <a:rPr lang="en-GB" dirty="0"/>
              <a:t>Evaluate the impact of the level of parallelism assigned to the jobs</a:t>
            </a:r>
          </a:p>
          <a:p>
            <a:pPr marL="385763" indent="-385763">
              <a:spcAft>
                <a:spcPts val="1350"/>
              </a:spcAft>
              <a:buFont typeface="+mj-lt"/>
              <a:buAutoNum type="arabicPeriod"/>
            </a:pPr>
            <a:r>
              <a:rPr lang="en-GB" noProof="0" dirty="0"/>
              <a:t>Propose a </a:t>
            </a:r>
            <a:r>
              <a:rPr lang="en-GB" noProof="0" dirty="0">
                <a:solidFill>
                  <a:srgbClr val="C00000"/>
                </a:solidFill>
              </a:rPr>
              <a:t>new scheduling algorithm </a:t>
            </a:r>
            <a:r>
              <a:rPr lang="en-GB" noProof="0" dirty="0"/>
              <a:t>to improve the schedulability of limited-preemptive </a:t>
            </a:r>
            <a:r>
              <a:rPr lang="en-GB" noProof="0" dirty="0">
                <a:solidFill>
                  <a:srgbClr val="C00000"/>
                </a:solidFill>
              </a:rPr>
              <a:t>moldable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A1E5-3AAC-4F49-9C97-80AE9715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1833-DCF9-41A2-A9F9-9348698E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ABF4-E115-49BC-85EC-B678EA7A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en-GB" dirty="0"/>
              <a:t>Gang schedulability analysis</a:t>
            </a:r>
          </a:p>
          <a:p>
            <a:r>
              <a:rPr lang="en-GB" dirty="0"/>
              <a:t>New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33CC8-B6F2-44D0-B0E0-CF89CDB3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9500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8140-7064-42DE-AFF2-C92FF558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Schedule abstraction graph</a:t>
            </a:r>
          </a:p>
        </p:txBody>
      </p:sp>
      <p:sp>
        <p:nvSpPr>
          <p:cNvPr id="152" name="Content Placeholder 151">
            <a:extLst>
              <a:ext uri="{FF2B5EF4-FFF2-40B4-BE49-F238E27FC236}">
                <a16:creationId xmlns:a16="http://schemas.microsoft.com/office/drawing/2014/main" id="{0D236EC7-BE49-4369-B1B0-B63DC1AC1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It is a technique that allows:</a:t>
            </a:r>
          </a:p>
          <a:p>
            <a:pPr marL="557204" lvl="1" indent="-214313"/>
            <a:r>
              <a:rPr lang="en-GB" dirty="0"/>
              <a:t>Search for all possible schedules</a:t>
            </a:r>
          </a:p>
          <a:p>
            <a:pPr marL="557204" lvl="1" indent="-214313"/>
            <a:r>
              <a:rPr lang="en-GB" dirty="0"/>
              <a:t>Aggregate “similar” schedules</a:t>
            </a:r>
          </a:p>
          <a:p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95A09-3490-4808-8CC0-37844191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450"/>
              </a:spcAft>
            </a:pPr>
            <a:fld id="{6565F0C3-D9E9-4961-A3A4-87F2116D4289}" type="slidenum">
              <a:rPr lang="en-GB" smtClean="0"/>
              <a:pPr>
                <a:spcAft>
                  <a:spcPts val="450"/>
                </a:spcAft>
              </a:pPr>
              <a:t>14</a:t>
            </a:fld>
            <a:endParaRPr lang="en-GB" dirty="0"/>
          </a:p>
        </p:txBody>
      </p:sp>
      <p:grpSp>
        <p:nvGrpSpPr>
          <p:cNvPr id="74" name="Graph">
            <a:extLst>
              <a:ext uri="{FF2B5EF4-FFF2-40B4-BE49-F238E27FC236}">
                <a16:creationId xmlns:a16="http://schemas.microsoft.com/office/drawing/2014/main" id="{3BA2FF7A-456C-445E-BF40-2F4474C83F71}"/>
              </a:ext>
            </a:extLst>
          </p:cNvPr>
          <p:cNvGrpSpPr/>
          <p:nvPr/>
        </p:nvGrpSpPr>
        <p:grpSpPr>
          <a:xfrm>
            <a:off x="1832398" y="2981657"/>
            <a:ext cx="5479204" cy="2441311"/>
            <a:chOff x="923995" y="3126157"/>
            <a:chExt cx="7305605" cy="3255081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121B604-A199-4834-82E1-0F60949034C5}"/>
                </a:ext>
              </a:extLst>
            </p:cNvPr>
            <p:cNvCxnSpPr>
              <a:stCxn id="85" idx="7"/>
              <a:endCxn id="91" idx="3"/>
            </p:cNvCxnSpPr>
            <p:nvPr/>
          </p:nvCxnSpPr>
          <p:spPr>
            <a:xfrm flipV="1">
              <a:off x="2558586" y="3257997"/>
              <a:ext cx="1748253" cy="156697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FEF831D-D155-421E-AEA1-A75406EF3EF7}"/>
                </a:ext>
              </a:extLst>
            </p:cNvPr>
            <p:cNvCxnSpPr>
              <a:stCxn id="86" idx="7"/>
              <a:endCxn id="92" idx="3"/>
            </p:cNvCxnSpPr>
            <p:nvPr/>
          </p:nvCxnSpPr>
          <p:spPr>
            <a:xfrm flipV="1">
              <a:off x="2557021" y="4181199"/>
              <a:ext cx="1749818" cy="15537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F0D0EA3-63CA-4F18-8E10-290CD9D26F3C}"/>
                </a:ext>
              </a:extLst>
            </p:cNvPr>
            <p:cNvCxnSpPr>
              <a:stCxn id="86" idx="7"/>
              <a:endCxn id="97" idx="3"/>
            </p:cNvCxnSpPr>
            <p:nvPr/>
          </p:nvCxnSpPr>
          <p:spPr>
            <a:xfrm flipV="1">
              <a:off x="2557021" y="4932484"/>
              <a:ext cx="1728339" cy="80243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8BCC544-8F2D-47B3-AB98-BEC061BD09ED}"/>
                </a:ext>
              </a:extLst>
            </p:cNvPr>
            <p:cNvCxnSpPr>
              <a:stCxn id="87" idx="6"/>
              <a:endCxn id="95" idx="3"/>
            </p:cNvCxnSpPr>
            <p:nvPr/>
          </p:nvCxnSpPr>
          <p:spPr>
            <a:xfrm flipV="1">
              <a:off x="2579367" y="5836947"/>
              <a:ext cx="1709911" cy="47629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640ED84-D78F-4312-9FDA-42246A5FE845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4222F99-1908-4697-B762-67FF7FC26FF3}"/>
                </a:ext>
              </a:extLst>
            </p:cNvPr>
            <p:cNvCxnSpPr>
              <a:cxnSpLocks/>
              <a:stCxn id="79" idx="6"/>
              <a:endCxn id="84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E618324-9934-4497-B4A3-F78F9DA75BA6}"/>
                </a:ext>
              </a:extLst>
            </p:cNvPr>
            <p:cNvCxnSpPr>
              <a:stCxn id="79" idx="6"/>
              <a:endCxn id="85" idx="1"/>
            </p:cNvCxnSpPr>
            <p:nvPr/>
          </p:nvCxnSpPr>
          <p:spPr>
            <a:xfrm>
              <a:off x="1051739" y="3219451"/>
              <a:ext cx="1419161" cy="16055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C0AD578-E377-48E4-BDDD-098E86637112}"/>
                </a:ext>
              </a:extLst>
            </p:cNvPr>
            <p:cNvCxnSpPr>
              <a:stCxn id="79" idx="6"/>
              <a:endCxn id="87" idx="2"/>
            </p:cNvCxnSpPr>
            <p:nvPr/>
          </p:nvCxnSpPr>
          <p:spPr>
            <a:xfrm>
              <a:off x="1051739" y="3219451"/>
              <a:ext cx="1407427" cy="30937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24D2FD3-46A5-4C34-8DFF-4BEEDCB27A57}"/>
                </a:ext>
              </a:extLst>
            </p:cNvPr>
            <p:cNvCxnSpPr>
              <a:stCxn id="79" idx="6"/>
              <a:endCxn id="86" idx="1"/>
            </p:cNvCxnSpPr>
            <p:nvPr/>
          </p:nvCxnSpPr>
          <p:spPr>
            <a:xfrm>
              <a:off x="1051739" y="3219451"/>
              <a:ext cx="1420287" cy="2515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E4AE706-8415-4ADA-94B6-108FC2D4326D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1BB22E-3B2A-4D6D-A33A-73DD112D0C1D}"/>
                </a:ext>
              </a:extLst>
            </p:cNvPr>
            <p:cNvSpPr/>
            <p:nvPr/>
          </p:nvSpPr>
          <p:spPr>
            <a:xfrm>
              <a:off x="2452740" y="480445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79463E8-A5AA-4BBC-AF64-E5A8DF46DD8C}"/>
                </a:ext>
              </a:extLst>
            </p:cNvPr>
            <p:cNvSpPr/>
            <p:nvPr/>
          </p:nvSpPr>
          <p:spPr>
            <a:xfrm>
              <a:off x="2454423" y="5715000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8253116-503C-4472-966B-89B0EEE2F375}"/>
                </a:ext>
              </a:extLst>
            </p:cNvPr>
            <p:cNvSpPr/>
            <p:nvPr/>
          </p:nvSpPr>
          <p:spPr>
            <a:xfrm>
              <a:off x="2459166" y="6245247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B6850E3-5FD5-475D-AFBB-4EA695167CD5}"/>
                </a:ext>
              </a:extLst>
            </p:cNvPr>
            <p:cNvCxnSpPr>
              <a:stCxn id="84" idx="6"/>
              <a:endCxn id="91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3705DCD-3B35-4721-A0B2-5A37F1D989BA}"/>
                </a:ext>
              </a:extLst>
            </p:cNvPr>
            <p:cNvCxnSpPr>
              <a:stCxn id="84" idx="6"/>
              <a:endCxn id="92" idx="2"/>
            </p:cNvCxnSpPr>
            <p:nvPr/>
          </p:nvCxnSpPr>
          <p:spPr>
            <a:xfrm>
              <a:off x="2562406" y="3212933"/>
              <a:ext cx="1726273" cy="91873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34A3FEF-26FB-4554-807F-B100A416F1CD}"/>
                </a:ext>
              </a:extLst>
            </p:cNvPr>
            <p:cNvCxnSpPr>
              <a:stCxn id="84" idx="6"/>
              <a:endCxn id="93" idx="1"/>
            </p:cNvCxnSpPr>
            <p:nvPr/>
          </p:nvCxnSpPr>
          <p:spPr>
            <a:xfrm>
              <a:off x="2562406" y="3212933"/>
              <a:ext cx="1737047" cy="131569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9905A37-6CA7-41C9-A279-870E08B027F0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8CBAB68-20A5-426C-AF3F-18E34C6EC5C0}"/>
                </a:ext>
              </a:extLst>
            </p:cNvPr>
            <p:cNvSpPr/>
            <p:nvPr/>
          </p:nvSpPr>
          <p:spPr>
            <a:xfrm>
              <a:off x="4288679" y="4061626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35D4B94-A57A-4425-988E-807BBD871B88}"/>
                </a:ext>
              </a:extLst>
            </p:cNvPr>
            <p:cNvSpPr/>
            <p:nvPr/>
          </p:nvSpPr>
          <p:spPr>
            <a:xfrm>
              <a:off x="4281293" y="45081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B60C327-2449-47FD-9366-EF25FA4EFDB9}"/>
                </a:ext>
              </a:extLst>
            </p:cNvPr>
            <p:cNvCxnSpPr>
              <a:stCxn id="86" idx="6"/>
              <a:endCxn id="95" idx="2"/>
            </p:cNvCxnSpPr>
            <p:nvPr/>
          </p:nvCxnSpPr>
          <p:spPr>
            <a:xfrm>
              <a:off x="2574624" y="5782996"/>
              <a:ext cx="1697051" cy="58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D1950DD-7287-4A2A-A6B8-26902B53A9BC}"/>
                </a:ext>
              </a:extLst>
            </p:cNvPr>
            <p:cNvSpPr/>
            <p:nvPr/>
          </p:nvSpPr>
          <p:spPr>
            <a:xfrm>
              <a:off x="4271675" y="5720871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265DAC1-27EE-408A-95EC-8CC6D5795D0C}"/>
                </a:ext>
              </a:extLst>
            </p:cNvPr>
            <p:cNvCxnSpPr>
              <a:stCxn id="85" idx="6"/>
              <a:endCxn id="97" idx="2"/>
            </p:cNvCxnSpPr>
            <p:nvPr/>
          </p:nvCxnSpPr>
          <p:spPr>
            <a:xfrm>
              <a:off x="2576746" y="4874496"/>
              <a:ext cx="1690454" cy="8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234F1B1-7A86-4312-A289-85FD95FF8740}"/>
                </a:ext>
              </a:extLst>
            </p:cNvPr>
            <p:cNvSpPr/>
            <p:nvPr/>
          </p:nvSpPr>
          <p:spPr>
            <a:xfrm>
              <a:off x="4267200" y="48129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5BE45FF-33ED-4091-BBA7-4F1400D29F29}"/>
                </a:ext>
              </a:extLst>
            </p:cNvPr>
            <p:cNvSpPr/>
            <p:nvPr/>
          </p:nvSpPr>
          <p:spPr>
            <a:xfrm>
              <a:off x="4273762" y="5274209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818384A-D2DB-4497-85C7-87CF2A11E00D}"/>
                </a:ext>
              </a:extLst>
            </p:cNvPr>
            <p:cNvCxnSpPr>
              <a:stCxn id="85" idx="6"/>
              <a:endCxn id="98" idx="2"/>
            </p:cNvCxnSpPr>
            <p:nvPr/>
          </p:nvCxnSpPr>
          <p:spPr>
            <a:xfrm>
              <a:off x="2576746" y="4874496"/>
              <a:ext cx="1697016" cy="46770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5E4C139-2B11-4851-A415-65E0BAA1B419}"/>
                </a:ext>
              </a:extLst>
            </p:cNvPr>
            <p:cNvCxnSpPr>
              <a:stCxn id="106" idx="6"/>
              <a:endCxn id="103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538E246-9B7D-4D9C-B7BE-2DFCEEE2D88B}"/>
                </a:ext>
              </a:extLst>
            </p:cNvPr>
            <p:cNvCxnSpPr>
              <a:stCxn id="112" idx="6"/>
              <a:endCxn id="103" idx="2"/>
            </p:cNvCxnSpPr>
            <p:nvPr/>
          </p:nvCxnSpPr>
          <p:spPr>
            <a:xfrm flipV="1">
              <a:off x="6782337" y="3196202"/>
              <a:ext cx="1323257" cy="53144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37E6021-CC8A-4DFC-AFC9-B76C7C74308C}"/>
                </a:ext>
              </a:extLst>
            </p:cNvPr>
            <p:cNvCxnSpPr>
              <a:stCxn id="114" idx="6"/>
              <a:endCxn id="103" idx="3"/>
            </p:cNvCxnSpPr>
            <p:nvPr/>
          </p:nvCxnSpPr>
          <p:spPr>
            <a:xfrm flipV="1">
              <a:off x="6780910" y="3245730"/>
              <a:ext cx="1342844" cy="871737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F2FECA6-645E-4260-9135-D389937BDE52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DE1C4B7-29F0-467A-B47E-6601EEB62C09}"/>
                </a:ext>
              </a:extLst>
            </p:cNvPr>
            <p:cNvCxnSpPr>
              <a:stCxn id="105" idx="7"/>
              <a:endCxn id="103" idx="3"/>
            </p:cNvCxnSpPr>
            <p:nvPr/>
          </p:nvCxnSpPr>
          <p:spPr>
            <a:xfrm flipV="1">
              <a:off x="6760814" y="3245730"/>
              <a:ext cx="1362940" cy="158153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E5C3268-B9A5-47C0-9126-82FE40FE52B6}"/>
                </a:ext>
              </a:extLst>
            </p:cNvPr>
            <p:cNvSpPr/>
            <p:nvPr/>
          </p:nvSpPr>
          <p:spPr>
            <a:xfrm>
              <a:off x="6654968" y="4806753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388839E-0811-4F8B-8E85-DD6545BE088F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797AD58-E480-4B30-9055-B4B9D6BB02D1}"/>
                </a:ext>
              </a:extLst>
            </p:cNvPr>
            <p:cNvCxnSpPr>
              <a:stCxn id="97" idx="6"/>
              <a:endCxn id="105" idx="2"/>
            </p:cNvCxnSpPr>
            <p:nvPr/>
          </p:nvCxnSpPr>
          <p:spPr>
            <a:xfrm flipV="1">
              <a:off x="4391206" y="4876798"/>
              <a:ext cx="2263762" cy="615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69736C7-9BCE-4574-8D96-996464BB1470}"/>
                </a:ext>
              </a:extLst>
            </p:cNvPr>
            <p:cNvCxnSpPr>
              <a:stCxn id="92" idx="7"/>
              <a:endCxn id="106" idx="3"/>
            </p:cNvCxnSpPr>
            <p:nvPr/>
          </p:nvCxnSpPr>
          <p:spPr>
            <a:xfrm flipV="1">
              <a:off x="4394525" y="3251838"/>
              <a:ext cx="2291024" cy="8303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EFBA1CD-3D24-4704-9C36-B8748C9D8FCD}"/>
                </a:ext>
              </a:extLst>
            </p:cNvPr>
            <p:cNvCxnSpPr>
              <a:stCxn id="93" idx="6"/>
              <a:endCxn id="114" idx="2"/>
            </p:cNvCxnSpPr>
            <p:nvPr/>
          </p:nvCxnSpPr>
          <p:spPr>
            <a:xfrm flipV="1">
              <a:off x="4405299" y="4117467"/>
              <a:ext cx="2251605" cy="4606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978D12B-5633-4854-93EC-49427B45A7B1}"/>
                </a:ext>
              </a:extLst>
            </p:cNvPr>
            <p:cNvCxnSpPr>
              <a:stCxn id="91" idx="6"/>
              <a:endCxn id="106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7E8F6A1B-8244-493C-8D8F-27CC94BEAE74}"/>
                </a:ext>
              </a:extLst>
            </p:cNvPr>
            <p:cNvCxnSpPr>
              <a:stCxn id="91" idx="6"/>
              <a:endCxn id="112" idx="2"/>
            </p:cNvCxnSpPr>
            <p:nvPr/>
          </p:nvCxnSpPr>
          <p:spPr>
            <a:xfrm>
              <a:off x="4412685" y="3208469"/>
              <a:ext cx="2245646" cy="51917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8D6BD14-F042-4226-95FA-DCA70CAC7C2E}"/>
                </a:ext>
              </a:extLst>
            </p:cNvPr>
            <p:cNvSpPr/>
            <p:nvPr/>
          </p:nvSpPr>
          <p:spPr>
            <a:xfrm>
              <a:off x="6658331" y="3657600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001F89E-4384-459E-A0AC-3F97783E0845}"/>
                </a:ext>
              </a:extLst>
            </p:cNvPr>
            <p:cNvCxnSpPr>
              <a:stCxn id="92" idx="6"/>
              <a:endCxn id="114" idx="2"/>
            </p:cNvCxnSpPr>
            <p:nvPr/>
          </p:nvCxnSpPr>
          <p:spPr>
            <a:xfrm flipV="1">
              <a:off x="4412685" y="4117467"/>
              <a:ext cx="2244219" cy="142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BACDF3A-803D-4D0F-95B8-A3D9C337D269}"/>
                </a:ext>
              </a:extLst>
            </p:cNvPr>
            <p:cNvSpPr/>
            <p:nvPr/>
          </p:nvSpPr>
          <p:spPr>
            <a:xfrm>
              <a:off x="6656904" y="4047422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958717B-2294-4F36-9524-718B15CF7450}"/>
                </a:ext>
              </a:extLst>
            </p:cNvPr>
            <p:cNvCxnSpPr>
              <a:stCxn id="97" idx="7"/>
              <a:endCxn id="106" idx="3"/>
            </p:cNvCxnSpPr>
            <p:nvPr/>
          </p:nvCxnSpPr>
          <p:spPr>
            <a:xfrm flipV="1">
              <a:off x="4373046" y="3251838"/>
              <a:ext cx="2312503" cy="15815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8D2FD06-068E-4896-B0EA-1E73DD119C94}"/>
                </a:ext>
              </a:extLst>
            </p:cNvPr>
            <p:cNvCxnSpPr>
              <a:stCxn id="95" idx="7"/>
              <a:endCxn id="105" idx="3"/>
            </p:cNvCxnSpPr>
            <p:nvPr/>
          </p:nvCxnSpPr>
          <p:spPr>
            <a:xfrm flipV="1">
              <a:off x="4374273" y="4926326"/>
              <a:ext cx="2298855" cy="814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BD8294C-D88B-4113-BC6F-B1F18541E820}"/>
                </a:ext>
              </a:extLst>
            </p:cNvPr>
            <p:cNvCxnSpPr>
              <a:stCxn id="98" idx="6"/>
              <a:endCxn id="105" idx="3"/>
            </p:cNvCxnSpPr>
            <p:nvPr/>
          </p:nvCxnSpPr>
          <p:spPr>
            <a:xfrm flipV="1">
              <a:off x="4393963" y="4926326"/>
              <a:ext cx="2279165" cy="41587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Job red">
            <a:extLst>
              <a:ext uri="{FF2B5EF4-FFF2-40B4-BE49-F238E27FC236}">
                <a16:creationId xmlns:a16="http://schemas.microsoft.com/office/drawing/2014/main" id="{6B3A1989-8295-4A37-848B-8BB3FFCD2E2A}"/>
              </a:ext>
            </a:extLst>
          </p:cNvPr>
          <p:cNvGrpSpPr/>
          <p:nvPr/>
        </p:nvGrpSpPr>
        <p:grpSpPr>
          <a:xfrm>
            <a:off x="1832398" y="2770730"/>
            <a:ext cx="5479204" cy="337344"/>
            <a:chOff x="923995" y="2844922"/>
            <a:chExt cx="7305605" cy="449792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FF1F25A-A3F7-45B5-8F09-29029A458086}"/>
                </a:ext>
              </a:extLst>
            </p:cNvPr>
            <p:cNvGrpSpPr/>
            <p:nvPr/>
          </p:nvGrpSpPr>
          <p:grpSpPr>
            <a:xfrm>
              <a:off x="1496131" y="2844922"/>
              <a:ext cx="6244664" cy="379099"/>
              <a:chOff x="1496131" y="2844922"/>
              <a:chExt cx="6244664" cy="3790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395" y="2847978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395" y="2847978"/>
                    <a:ext cx="477053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96131" y="2844922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6131" y="2844922"/>
                    <a:ext cx="477053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/>
                  <p:nvPr/>
                </p:nvSpPr>
                <p:spPr>
                  <a:xfrm>
                    <a:off x="3143531" y="2848883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3531" y="2848883"/>
                    <a:ext cx="477053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/>
                  <p:nvPr/>
                </p:nvSpPr>
                <p:spPr>
                  <a:xfrm>
                    <a:off x="7263742" y="2854689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742" y="2854689"/>
                    <a:ext cx="47705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E3732C9-822C-41D3-9446-5DEDB5E8B03A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18902167-A1B1-4D62-A1C1-29674DB46AAD}"/>
                </a:ext>
              </a:extLst>
            </p:cNvPr>
            <p:cNvCxnSpPr>
              <a:cxnSpLocks/>
              <a:stCxn id="120" idx="6"/>
              <a:endCxn id="122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A0CAB04-5635-498B-A5D3-C78B378F0518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ED79790-C166-4F64-8F3C-2C8896C81E47}"/>
                </a:ext>
              </a:extLst>
            </p:cNvPr>
            <p:cNvCxnSpPr>
              <a:stCxn id="122" idx="6"/>
              <a:endCxn id="124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841ADD9-374A-4699-9676-E9741826C8FB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CEA3D79-0195-4409-B7CB-BB1600E6CE66}"/>
                </a:ext>
              </a:extLst>
            </p:cNvPr>
            <p:cNvCxnSpPr>
              <a:stCxn id="127" idx="6"/>
              <a:endCxn id="126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4649EFC-0076-42DC-ADB3-6C13D6740FA5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7C1283B-A00F-445B-9F71-764C94E72FED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DF42641-2DD5-4D04-B3B2-27237AE0D95D}"/>
                </a:ext>
              </a:extLst>
            </p:cNvPr>
            <p:cNvCxnSpPr>
              <a:stCxn id="124" idx="6"/>
              <a:endCxn id="127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Job blue">
            <a:extLst>
              <a:ext uri="{FF2B5EF4-FFF2-40B4-BE49-F238E27FC236}">
                <a16:creationId xmlns:a16="http://schemas.microsoft.com/office/drawing/2014/main" id="{15C1DC8A-129A-46F2-93BA-67E9132FABA5}"/>
              </a:ext>
            </a:extLst>
          </p:cNvPr>
          <p:cNvGrpSpPr/>
          <p:nvPr/>
        </p:nvGrpSpPr>
        <p:grpSpPr>
          <a:xfrm>
            <a:off x="1919995" y="3045277"/>
            <a:ext cx="5304011" cy="1209689"/>
            <a:chOff x="1033579" y="3212048"/>
            <a:chExt cx="7072015" cy="1612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/>
                <p:nvPr/>
              </p:nvSpPr>
              <p:spPr>
                <a:xfrm>
                  <a:off x="2971990" y="3837053"/>
                  <a:ext cx="4770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990" y="3837053"/>
                  <a:ext cx="477053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217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/>
                <p:nvPr/>
              </p:nvSpPr>
              <p:spPr>
                <a:xfrm>
                  <a:off x="1665584" y="3692131"/>
                  <a:ext cx="4770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5584" y="3692131"/>
                  <a:ext cx="477053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ADC2E27-09D7-4EB7-837C-CA64C94E8093}"/>
                </a:ext>
              </a:extLst>
            </p:cNvPr>
            <p:cNvGrpSpPr/>
            <p:nvPr/>
          </p:nvGrpSpPr>
          <p:grpSpPr>
            <a:xfrm>
              <a:off x="1033579" y="3212048"/>
              <a:ext cx="7072015" cy="1612919"/>
              <a:chOff x="1204139" y="3371851"/>
              <a:chExt cx="7072015" cy="1612919"/>
            </a:xfrm>
          </p:grpSpPr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07709A55-BBBC-4F94-874A-6F11F8924806}"/>
                  </a:ext>
                </a:extLst>
              </p:cNvPr>
              <p:cNvCxnSpPr/>
              <p:nvPr/>
            </p:nvCxnSpPr>
            <p:spPr>
              <a:xfrm>
                <a:off x="1204139" y="3371851"/>
                <a:ext cx="1419161" cy="1605516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B89AA9BC-EB13-4811-954E-3893D1FCFCB9}"/>
                  </a:ext>
                </a:extLst>
              </p:cNvPr>
              <p:cNvCxnSpPr/>
              <p:nvPr/>
            </p:nvCxnSpPr>
            <p:spPr>
              <a:xfrm flipV="1">
                <a:off x="2729146" y="3417800"/>
                <a:ext cx="1748253" cy="1566970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A5BF27D9-0168-4A2D-88CB-6D5E50211C18}"/>
                  </a:ext>
                </a:extLst>
              </p:cNvPr>
              <p:cNvCxnSpPr/>
              <p:nvPr/>
            </p:nvCxnSpPr>
            <p:spPr>
              <a:xfrm flipV="1">
                <a:off x="6943795" y="3398131"/>
                <a:ext cx="1332359" cy="1351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F369B59D-77EB-40F9-A825-AA2D6B9A7E83}"/>
                  </a:ext>
                </a:extLst>
              </p:cNvPr>
              <p:cNvCxnSpPr/>
              <p:nvPr/>
            </p:nvCxnSpPr>
            <p:spPr>
              <a:xfrm flipV="1">
                <a:off x="4565085" y="3411641"/>
                <a:ext cx="2291024" cy="6159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Edge">
            <a:extLst>
              <a:ext uri="{FF2B5EF4-FFF2-40B4-BE49-F238E27FC236}">
                <a16:creationId xmlns:a16="http://schemas.microsoft.com/office/drawing/2014/main" id="{24339FD7-8863-477E-A876-A5067CB2619D}"/>
              </a:ext>
            </a:extLst>
          </p:cNvPr>
          <p:cNvGrpSpPr/>
          <p:nvPr/>
        </p:nvGrpSpPr>
        <p:grpSpPr>
          <a:xfrm>
            <a:off x="338277" y="4174528"/>
            <a:ext cx="1900402" cy="1108021"/>
            <a:chOff x="451035" y="4423038"/>
            <a:chExt cx="2533869" cy="147736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8BB893-08A4-4B4D-A38B-8AFEAF0630D2}"/>
                </a:ext>
              </a:extLst>
            </p:cNvPr>
            <p:cNvSpPr txBox="1"/>
            <p:nvPr/>
          </p:nvSpPr>
          <p:spPr>
            <a:xfrm>
              <a:off x="451035" y="4946291"/>
              <a:ext cx="243127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Every </a:t>
              </a:r>
              <a:r>
                <a:rPr lang="en-GB" sz="1350" dirty="0">
                  <a:solidFill>
                    <a:srgbClr val="C00000"/>
                  </a:solidFill>
                </a:rPr>
                <a:t>edge</a:t>
              </a:r>
              <a:r>
                <a:rPr lang="en-GB" sz="1350" dirty="0"/>
                <a:t> is a different scheduler </a:t>
              </a:r>
              <a:r>
                <a:rPr lang="en-GB" sz="1350" dirty="0">
                  <a:solidFill>
                    <a:srgbClr val="C00000"/>
                  </a:solidFill>
                </a:rPr>
                <a:t>decision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3EF37516-CDF6-4BC3-B4BE-32B18CEA1D8B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1666671" y="4423038"/>
              <a:ext cx="1318233" cy="523253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4" name="Node">
            <a:extLst>
              <a:ext uri="{FF2B5EF4-FFF2-40B4-BE49-F238E27FC236}">
                <a16:creationId xmlns:a16="http://schemas.microsoft.com/office/drawing/2014/main" id="{084CA376-2E66-4089-987C-B151CBEE715D}"/>
              </a:ext>
            </a:extLst>
          </p:cNvPr>
          <p:cNvGrpSpPr/>
          <p:nvPr/>
        </p:nvGrpSpPr>
        <p:grpSpPr>
          <a:xfrm>
            <a:off x="6313868" y="4033881"/>
            <a:ext cx="2645327" cy="507831"/>
            <a:chOff x="8418491" y="4235504"/>
            <a:chExt cx="3527102" cy="677108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A27C70D-BA3D-40E8-9FA9-E240EBD52044}"/>
                </a:ext>
              </a:extLst>
            </p:cNvPr>
            <p:cNvSpPr txBox="1"/>
            <p:nvPr/>
          </p:nvSpPr>
          <p:spPr>
            <a:xfrm>
              <a:off x="9507331" y="4235504"/>
              <a:ext cx="243826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Every </a:t>
              </a:r>
              <a:r>
                <a:rPr lang="en-GB" sz="1350" dirty="0">
                  <a:solidFill>
                    <a:srgbClr val="C00000"/>
                  </a:solidFill>
                </a:rPr>
                <a:t>node</a:t>
              </a:r>
              <a:r>
                <a:rPr lang="en-GB" sz="1350" dirty="0"/>
                <a:t> is a different </a:t>
              </a:r>
              <a:r>
                <a:rPr lang="en-GB" sz="1350" dirty="0">
                  <a:solidFill>
                    <a:srgbClr val="C00000"/>
                  </a:solidFill>
                </a:rPr>
                <a:t>system state</a:t>
              </a: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DE34B7EA-86B4-44A4-9B78-0ACAAD2F3D1E}"/>
                </a:ext>
              </a:extLst>
            </p:cNvPr>
            <p:cNvCxnSpPr>
              <a:cxnSpLocks/>
              <a:stCxn id="141" idx="1"/>
            </p:cNvCxnSpPr>
            <p:nvPr/>
          </p:nvCxnSpPr>
          <p:spPr>
            <a:xfrm flipH="1">
              <a:off x="8418491" y="4574059"/>
              <a:ext cx="1088840" cy="15283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06F71C9-7AE9-4B33-BB8F-BFD7F35A932C}"/>
              </a:ext>
            </a:extLst>
          </p:cNvPr>
          <p:cNvSpPr/>
          <p:nvPr/>
        </p:nvSpPr>
        <p:spPr>
          <a:xfrm>
            <a:off x="628649" y="1888530"/>
            <a:ext cx="7886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500" dirty="0"/>
          </a:p>
        </p:txBody>
      </p:sp>
    </p:spTree>
    <p:extLst>
      <p:ext uri="{BB962C8B-B14F-4D97-AF65-F5344CB8AC3E}">
        <p14:creationId xmlns:p14="http://schemas.microsoft.com/office/powerpoint/2010/main" val="279057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C3869-A828-48B5-80C5-475ED99D8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Extending SAG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1F00E-2431-4D86-8967-185CAD120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GB" dirty="0"/>
              <a:t>Update system state representation</a:t>
            </a:r>
          </a:p>
          <a:p>
            <a:pPr>
              <a:lnSpc>
                <a:spcPct val="200000"/>
              </a:lnSpc>
            </a:pPr>
            <a:r>
              <a:rPr lang="en-GB" dirty="0"/>
              <a:t>Update expansion rules</a:t>
            </a:r>
          </a:p>
          <a:p>
            <a:pPr>
              <a:lnSpc>
                <a:spcPct val="200000"/>
              </a:lnSpc>
            </a:pPr>
            <a:r>
              <a:rPr lang="en-GB" dirty="0"/>
              <a:t>Update merge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5B2DB-C9A9-42CE-98EB-445D4BCF6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959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EDBDB-4EAC-4B11-B2FD-731D95025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state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580BE-2D59-4B1D-A20F-89BB409C8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6048"/>
            <a:ext cx="7886700" cy="1616936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We already had core availabilities</a:t>
            </a:r>
          </a:p>
          <a:p>
            <a:pPr>
              <a:lnSpc>
                <a:spcPct val="120000"/>
              </a:lnSpc>
            </a:pPr>
            <a:r>
              <a:rPr lang="en-GB" dirty="0"/>
              <a:t>We need to keep track of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Groups of cores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Certainly running jobs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303CD-C9FF-4F10-9891-112D9D684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16</a:t>
            </a:fld>
            <a:endParaRPr lang="en-GB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79682B-980A-4C2B-AC80-B4E27472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04" y="3645017"/>
            <a:ext cx="3169034" cy="224811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C93E35C-FCD4-4C79-8EB0-3E760E8627ED}"/>
              </a:ext>
            </a:extLst>
          </p:cNvPr>
          <p:cNvGrpSpPr/>
          <p:nvPr/>
        </p:nvGrpSpPr>
        <p:grpSpPr>
          <a:xfrm>
            <a:off x="3710940" y="3645017"/>
            <a:ext cx="4665357" cy="2248118"/>
            <a:chOff x="3710940" y="3645017"/>
            <a:chExt cx="4665357" cy="2248118"/>
          </a:xfrm>
        </p:grpSpPr>
        <p:pic>
          <p:nvPicPr>
            <p:cNvPr id="8" name="Picture 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925B643A-C50C-44AC-AD9A-3B5940168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263" y="3645017"/>
              <a:ext cx="3169034" cy="2248118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9ABA96-965A-40B6-BE9E-04F4549BFFC2}"/>
                </a:ext>
              </a:extLst>
            </p:cNvPr>
            <p:cNvCxnSpPr/>
            <p:nvPr/>
          </p:nvCxnSpPr>
          <p:spPr>
            <a:xfrm>
              <a:off x="3710940" y="4769076"/>
              <a:ext cx="128778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571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ag_single_0">
            <a:extLst>
              <a:ext uri="{FF2B5EF4-FFF2-40B4-BE49-F238E27FC236}">
                <a16:creationId xmlns:a16="http://schemas.microsoft.com/office/drawing/2014/main" id="{170E2692-73AF-430B-9081-6C0057C48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4099" y="2862673"/>
            <a:ext cx="1929130" cy="2653777"/>
          </a:xfrm>
          <a:prstGeom prst="rect">
            <a:avLst/>
          </a:prstGeom>
        </p:spPr>
      </p:pic>
      <p:pic>
        <p:nvPicPr>
          <p:cNvPr id="8" name="sag_single_1">
            <a:extLst>
              <a:ext uri="{FF2B5EF4-FFF2-40B4-BE49-F238E27FC236}">
                <a16:creationId xmlns:a16="http://schemas.microsoft.com/office/drawing/2014/main" id="{F743A6F8-A586-4023-AE1A-75A672FE1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4099" y="2862671"/>
            <a:ext cx="1929130" cy="2653779"/>
          </a:xfrm>
          <a:prstGeom prst="rect">
            <a:avLst/>
          </a:prstGeom>
        </p:spPr>
      </p:pic>
      <p:pic>
        <p:nvPicPr>
          <p:cNvPr id="10" name="sag_single_2">
            <a:extLst>
              <a:ext uri="{FF2B5EF4-FFF2-40B4-BE49-F238E27FC236}">
                <a16:creationId xmlns:a16="http://schemas.microsoft.com/office/drawing/2014/main" id="{1B8CFADA-4273-4501-AA99-214EEFB67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4099" y="2862673"/>
            <a:ext cx="1929130" cy="26537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SAG expansion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Previously a state was created for every schedulable job</a:t>
            </a:r>
          </a:p>
          <a:p>
            <a:r>
              <a:rPr lang="en-GB" dirty="0"/>
              <a:t>Now a state is created for every job and possible number of cores</a:t>
            </a:r>
          </a:p>
          <a:p>
            <a:r>
              <a:rPr lang="en-GB" dirty="0"/>
              <a:t>Can stimulate state-space explosion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17</a:t>
            </a:fld>
            <a:endParaRPr lang="en-GB" dirty="0"/>
          </a:p>
        </p:txBody>
      </p:sp>
      <p:pic>
        <p:nvPicPr>
          <p:cNvPr id="6" name="sag_cores">
            <a:extLst>
              <a:ext uri="{FF2B5EF4-FFF2-40B4-BE49-F238E27FC236}">
                <a16:creationId xmlns:a16="http://schemas.microsoft.com/office/drawing/2014/main" id="{3CE617E3-D05E-40B8-B7AA-2F717297F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7268" y="2852518"/>
            <a:ext cx="1929130" cy="266731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FC9F90-FA0F-4CF3-8351-2D2B5E7F9E94}"/>
              </a:ext>
            </a:extLst>
          </p:cNvPr>
          <p:cNvCxnSpPr>
            <a:cxnSpLocks/>
          </p:cNvCxnSpPr>
          <p:nvPr/>
        </p:nvCxnSpPr>
        <p:spPr>
          <a:xfrm>
            <a:off x="3761333" y="4265888"/>
            <a:ext cx="74777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0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SAG expansion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62100"/>
            <a:ext cx="4537165" cy="38588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Purge states by checking that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   cores available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More cores </a:t>
            </a:r>
            <a:r>
              <a:rPr lang="en-GB" b="1" dirty="0"/>
              <a:t>not</a:t>
            </a:r>
            <a:r>
              <a:rPr lang="en-GB" dirty="0"/>
              <a:t> available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Precedence constraints are respected</a:t>
            </a:r>
          </a:p>
          <a:p>
            <a:pPr>
              <a:lnSpc>
                <a:spcPct val="150000"/>
              </a:lnSpc>
            </a:pPr>
            <a:r>
              <a:rPr lang="en-GB" dirty="0"/>
              <a:t>Exploring more states</a:t>
            </a:r>
          </a:p>
          <a:p>
            <a:pPr marL="267891" lvl="1" indent="-133350">
              <a:lnSpc>
                <a:spcPct val="150000"/>
              </a:lnSpc>
              <a:buFont typeface="Calibri" panose="020F0502020204030204" pitchFamily="34" charset="0"/>
              <a:buChar char=" "/>
            </a:pPr>
            <a:r>
              <a:rPr lang="en-GB" dirty="0">
                <a:solidFill>
                  <a:srgbClr val="00B050"/>
                </a:solidFill>
              </a:rPr>
              <a:t>👍 </a:t>
            </a:r>
            <a:r>
              <a:rPr lang="en-GB" dirty="0"/>
              <a:t>Is </a:t>
            </a:r>
            <a:r>
              <a:rPr lang="en-GB" dirty="0">
                <a:solidFill>
                  <a:srgbClr val="C00000"/>
                </a:solidFill>
              </a:rPr>
              <a:t>safe</a:t>
            </a:r>
            <a:r>
              <a:rPr lang="en-GB" dirty="0"/>
              <a:t>, does not make analysis invalid</a:t>
            </a:r>
          </a:p>
          <a:p>
            <a:pPr marL="267891" lvl="1" indent="-170260">
              <a:lnSpc>
                <a:spcPct val="150000"/>
              </a:lnSpc>
              <a:buFont typeface="Calibri" panose="020F0502020204030204" pitchFamily="34" charset="0"/>
              <a:buChar char=" "/>
            </a:pPr>
            <a:r>
              <a:rPr lang="en-GB" dirty="0">
                <a:solidFill>
                  <a:srgbClr val="FF0000"/>
                </a:solidFill>
              </a:rPr>
              <a:t>👎 </a:t>
            </a:r>
            <a:r>
              <a:rPr lang="en-GB" dirty="0">
                <a:solidFill>
                  <a:srgbClr val="C00000"/>
                </a:solidFill>
              </a:rPr>
              <a:t>Slower</a:t>
            </a:r>
            <a:r>
              <a:rPr lang="en-GB" dirty="0"/>
              <a:t> and more </a:t>
            </a:r>
            <a:r>
              <a:rPr lang="en-GB" dirty="0">
                <a:solidFill>
                  <a:srgbClr val="C00000"/>
                </a:solidFill>
              </a:rPr>
              <a:t>pessimistic</a:t>
            </a:r>
            <a:endParaRPr lang="en-GB" dirty="0"/>
          </a:p>
          <a:p>
            <a:pPr>
              <a:lnSpc>
                <a:spcPct val="150000"/>
              </a:lnSpc>
            </a:pPr>
            <a:endParaRPr lang="en-GB" dirty="0"/>
          </a:p>
        </p:txBody>
      </p:sp>
      <p:pic>
        <p:nvPicPr>
          <p:cNvPr id="8" name="Content Placeholder 7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397B142-8724-4CA8-A4BF-46BC2C48C7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729" y="2026444"/>
            <a:ext cx="2455043" cy="339447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18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797CAF3-6D14-4994-973C-DE165AD6435E}"/>
                  </a:ext>
                </a:extLst>
              </p:cNvPr>
              <p:cNvSpPr/>
              <p:nvPr/>
            </p:nvSpPr>
            <p:spPr>
              <a:xfrm>
                <a:off x="1102831" y="2182307"/>
                <a:ext cx="3686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797CAF3-6D14-4994-973C-DE165AD643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31" y="2182307"/>
                <a:ext cx="368627" cy="369332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FF73370F-CFAD-42E0-9D24-32344C54CE22}"/>
              </a:ext>
            </a:extLst>
          </p:cNvPr>
          <p:cNvGrpSpPr/>
          <p:nvPr/>
        </p:nvGrpSpPr>
        <p:grpSpPr>
          <a:xfrm>
            <a:off x="7143109" y="2299956"/>
            <a:ext cx="477749" cy="2444051"/>
            <a:chOff x="7143109" y="2299956"/>
            <a:chExt cx="477749" cy="2444051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3D5AA66-4E0A-4812-A9DD-3446FCC332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3109" y="3947203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9538326-A686-430E-88A2-0E14C8D0D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43109" y="3947203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72C5D4C-95D1-4046-BF5E-259878CB34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3109" y="2299956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EBD422A-2AB3-4E1D-A9B4-EFA4DC42F07B}"/>
                </a:ext>
              </a:extLst>
            </p:cNvPr>
            <p:cNvCxnSpPr>
              <a:cxnSpLocks/>
            </p:cNvCxnSpPr>
            <p:nvPr/>
          </p:nvCxnSpPr>
          <p:spPr>
            <a:xfrm>
              <a:off x="7143109" y="2299956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7326E7-6423-4D00-988A-C9EDD824F3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3109" y="2817958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81F7992-571A-4261-846E-D33A13A3FCED}"/>
                </a:ext>
              </a:extLst>
            </p:cNvPr>
            <p:cNvCxnSpPr>
              <a:cxnSpLocks/>
            </p:cNvCxnSpPr>
            <p:nvPr/>
          </p:nvCxnSpPr>
          <p:spPr>
            <a:xfrm>
              <a:off x="7143109" y="2817958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31CEA49-8F11-47F9-9E47-9AA825AE1D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3109" y="4414921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3C7EE0-EB4D-45CC-A5F3-013DD7C23F11}"/>
                </a:ext>
              </a:extLst>
            </p:cNvPr>
            <p:cNvCxnSpPr>
              <a:cxnSpLocks/>
            </p:cNvCxnSpPr>
            <p:nvPr/>
          </p:nvCxnSpPr>
          <p:spPr>
            <a:xfrm>
              <a:off x="7143109" y="4414921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68E11F8-A8BB-4EFA-B9FC-7969F053A2FE}"/>
              </a:ext>
            </a:extLst>
          </p:cNvPr>
          <p:cNvGrpSpPr/>
          <p:nvPr/>
        </p:nvGrpSpPr>
        <p:grpSpPr>
          <a:xfrm>
            <a:off x="4389120" y="4111746"/>
            <a:ext cx="1264920" cy="1453723"/>
            <a:chOff x="4389120" y="4111746"/>
            <a:chExt cx="1264920" cy="145372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F6F3A2A-E406-467F-81B1-FA11A075B17A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5021580" y="4111746"/>
              <a:ext cx="411480" cy="80739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CEB165-59A9-498F-8E0E-ED1D2D444B3E}"/>
                </a:ext>
              </a:extLst>
            </p:cNvPr>
            <p:cNvSpPr txBox="1"/>
            <p:nvPr/>
          </p:nvSpPr>
          <p:spPr>
            <a:xfrm>
              <a:off x="4389120" y="4919138"/>
              <a:ext cx="12649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Initial state empty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01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674FC0-1EF2-48AB-B2A3-824DB39CE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SAG merge rules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866E3D1-F748-4CA1-9AD2-51781D560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0478"/>
            <a:ext cx="7886700" cy="1383373"/>
          </a:xfrm>
        </p:spPr>
        <p:txBody>
          <a:bodyPr/>
          <a:lstStyle/>
          <a:p>
            <a:r>
              <a:rPr lang="en-GB" dirty="0"/>
              <a:t>We have to merge</a:t>
            </a:r>
          </a:p>
          <a:p>
            <a:pPr lvl="1"/>
            <a:r>
              <a:rPr lang="en-GB" dirty="0"/>
              <a:t>Availability times</a:t>
            </a:r>
          </a:p>
          <a:p>
            <a:pPr lvl="1"/>
            <a:r>
              <a:rPr lang="en-GB" dirty="0"/>
              <a:t>Groups of cores</a:t>
            </a:r>
          </a:p>
          <a:p>
            <a:pPr lvl="1"/>
            <a:r>
              <a:rPr lang="en-GB" dirty="0"/>
              <a:t>Certainly running jobs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7C2453-88FF-4B76-B6C7-8F2F36111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19</a:t>
            </a:fld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87B37EB-DC3D-4FBA-A8B2-BCFD8C606CDF}"/>
              </a:ext>
            </a:extLst>
          </p:cNvPr>
          <p:cNvGrpSpPr/>
          <p:nvPr/>
        </p:nvGrpSpPr>
        <p:grpSpPr>
          <a:xfrm>
            <a:off x="2865120" y="1891492"/>
            <a:ext cx="3649980" cy="369332"/>
            <a:chOff x="2865120" y="1891492"/>
            <a:chExt cx="3649980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5B2FF27-7BD0-4903-AA1E-BC6218A709F5}"/>
                </a:ext>
              </a:extLst>
            </p:cNvPr>
            <p:cNvCxnSpPr/>
            <p:nvPr/>
          </p:nvCxnSpPr>
          <p:spPr>
            <a:xfrm>
              <a:off x="2865120" y="2095500"/>
              <a:ext cx="113538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89B8FB-6EDB-4C6F-B5FD-2D03F3768AA3}"/>
                </a:ext>
              </a:extLst>
            </p:cNvPr>
            <p:cNvSpPr txBox="1"/>
            <p:nvPr/>
          </p:nvSpPr>
          <p:spPr>
            <a:xfrm>
              <a:off x="4000500" y="1891492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Extend the intervals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A2B59F8-710C-4F0E-900E-748651CB5B8E}"/>
              </a:ext>
            </a:extLst>
          </p:cNvPr>
          <p:cNvGrpSpPr/>
          <p:nvPr/>
        </p:nvGrpSpPr>
        <p:grpSpPr>
          <a:xfrm>
            <a:off x="2865120" y="2187522"/>
            <a:ext cx="4617720" cy="369332"/>
            <a:chOff x="2865120" y="2187522"/>
            <a:chExt cx="4617720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A453B1-6B7B-4777-AD90-C1C5E155CA14}"/>
                </a:ext>
              </a:extLst>
            </p:cNvPr>
            <p:cNvSpPr txBox="1"/>
            <p:nvPr/>
          </p:nvSpPr>
          <p:spPr>
            <a:xfrm>
              <a:off x="4000500" y="2187522"/>
              <a:ext cx="3482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Break the groups into same size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5C38B87-BB3E-41D4-A4D8-236682D22E38}"/>
                </a:ext>
              </a:extLst>
            </p:cNvPr>
            <p:cNvCxnSpPr/>
            <p:nvPr/>
          </p:nvCxnSpPr>
          <p:spPr>
            <a:xfrm>
              <a:off x="2865120" y="2385060"/>
              <a:ext cx="113538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A6E86BE-8BD2-46BC-9DC9-A796A00990B4}"/>
              </a:ext>
            </a:extLst>
          </p:cNvPr>
          <p:cNvGrpSpPr/>
          <p:nvPr/>
        </p:nvGrpSpPr>
        <p:grpSpPr>
          <a:xfrm>
            <a:off x="6169793" y="3442016"/>
            <a:ext cx="2749922" cy="2229697"/>
            <a:chOff x="6169793" y="3442016"/>
            <a:chExt cx="2749922" cy="2229697"/>
          </a:xfrm>
        </p:grpSpPr>
        <p:pic>
          <p:nvPicPr>
            <p:cNvPr id="49" name="Picture 48" descr="A close up of a logo&#10;&#10;Description automatically generated">
              <a:extLst>
                <a:ext uri="{FF2B5EF4-FFF2-40B4-BE49-F238E27FC236}">
                  <a16:creationId xmlns:a16="http://schemas.microsoft.com/office/drawing/2014/main" id="{C39899CA-25B3-4032-B286-F26E407B5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9793" y="3442016"/>
              <a:ext cx="2749922" cy="1950798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15574F1-AEC9-4626-A8FD-E76C5B8CED3F}"/>
                </a:ext>
              </a:extLst>
            </p:cNvPr>
            <p:cNvSpPr txBox="1"/>
            <p:nvPr/>
          </p:nvSpPr>
          <p:spPr>
            <a:xfrm>
              <a:off x="7061177" y="5302381"/>
              <a:ext cx="967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Merged</a:t>
              </a:r>
            </a:p>
          </p:txBody>
        </p:sp>
      </p:grpSp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16C778-865E-42F8-887B-4A05DA43A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521" y="3442532"/>
            <a:ext cx="2748467" cy="1949767"/>
          </a:xfrm>
          <a:prstGeom prst="rect">
            <a:avLst/>
          </a:prstGeo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3F8CC8-D206-43D6-A184-159BA56AF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521" y="3442532"/>
            <a:ext cx="2748467" cy="1949767"/>
          </a:xfrm>
          <a:prstGeom prst="rect">
            <a:avLst/>
          </a:prstGeom>
        </p:spPr>
      </p:pic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112CB9-957F-455C-9D33-214E34C06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521" y="3442532"/>
            <a:ext cx="2748467" cy="1949767"/>
          </a:xfrm>
          <a:prstGeom prst="rect">
            <a:avLst/>
          </a:prstGeom>
        </p:spPr>
      </p:pic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F0CEA2-0B92-4338-A59F-C6695D9540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521" y="3442532"/>
            <a:ext cx="2748467" cy="194976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8610250-26E6-449A-B760-A301ABD917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521" y="3442532"/>
            <a:ext cx="2748466" cy="194976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A5740FF-A1D1-4370-9EF8-22912F01ECB9}"/>
              </a:ext>
            </a:extLst>
          </p:cNvPr>
          <p:cNvGrpSpPr/>
          <p:nvPr/>
        </p:nvGrpSpPr>
        <p:grpSpPr>
          <a:xfrm>
            <a:off x="3322320" y="2505827"/>
            <a:ext cx="5349240" cy="369332"/>
            <a:chOff x="3322320" y="2505827"/>
            <a:chExt cx="5349240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642504-915A-4810-AF86-3C69BAC5E204}"/>
                </a:ext>
              </a:extLst>
            </p:cNvPr>
            <p:cNvSpPr txBox="1"/>
            <p:nvPr/>
          </p:nvSpPr>
          <p:spPr>
            <a:xfrm>
              <a:off x="4000500" y="2505827"/>
              <a:ext cx="4671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Keep only jobs running in both states (intersect)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2B11C4C-7D09-42A9-8555-B6F83FF49C87}"/>
                </a:ext>
              </a:extLst>
            </p:cNvPr>
            <p:cNvCxnSpPr>
              <a:cxnSpLocks/>
            </p:cNvCxnSpPr>
            <p:nvPr/>
          </p:nvCxnSpPr>
          <p:spPr>
            <a:xfrm>
              <a:off x="3322320" y="2697480"/>
              <a:ext cx="67818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BA63ED9-53AB-459A-B891-44F7AE14C147}"/>
              </a:ext>
            </a:extLst>
          </p:cNvPr>
          <p:cNvGrpSpPr/>
          <p:nvPr/>
        </p:nvGrpSpPr>
        <p:grpSpPr>
          <a:xfrm>
            <a:off x="224285" y="3442531"/>
            <a:ext cx="2748468" cy="2229182"/>
            <a:chOff x="224285" y="3442531"/>
            <a:chExt cx="2748468" cy="2229182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846AE08-9474-4D30-BD05-5702A53FB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4285" y="3442531"/>
              <a:ext cx="2748468" cy="1949767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0D2FB91-E14B-4D4C-B47B-857CA6601BE6}"/>
                </a:ext>
              </a:extLst>
            </p:cNvPr>
            <p:cNvSpPr txBox="1"/>
            <p:nvPr/>
          </p:nvSpPr>
          <p:spPr>
            <a:xfrm>
              <a:off x="1114942" y="5302381"/>
              <a:ext cx="967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Sate A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23ADDAF-3FD0-47EE-B9E8-E20797752470}"/>
              </a:ext>
            </a:extLst>
          </p:cNvPr>
          <p:cNvGrpSpPr/>
          <p:nvPr/>
        </p:nvGrpSpPr>
        <p:grpSpPr>
          <a:xfrm>
            <a:off x="3197766" y="3442531"/>
            <a:ext cx="2748468" cy="2229182"/>
            <a:chOff x="3197766" y="3442531"/>
            <a:chExt cx="2748468" cy="2229182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8C2048E-680C-4CA0-B76B-090E0C15B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97766" y="3442531"/>
              <a:ext cx="2748468" cy="1949767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3C7ED9D-1F54-424F-B0C9-747633D206AD}"/>
                </a:ext>
              </a:extLst>
            </p:cNvPr>
            <p:cNvSpPr txBox="1"/>
            <p:nvPr/>
          </p:nvSpPr>
          <p:spPr>
            <a:xfrm>
              <a:off x="4088423" y="5302381"/>
              <a:ext cx="967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Sate B</a:t>
              </a:r>
            </a:p>
          </p:txBody>
        </p:sp>
      </p:grp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1734292-1C81-410A-96BA-B8B0FF21ACCE}"/>
              </a:ext>
            </a:extLst>
          </p:cNvPr>
          <p:cNvSpPr/>
          <p:nvPr/>
        </p:nvSpPr>
        <p:spPr>
          <a:xfrm>
            <a:off x="767132" y="4879975"/>
            <a:ext cx="4785943" cy="342900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9AADBA9-BAEE-446E-AF8E-F17677FCEBB1}"/>
              </a:ext>
            </a:extLst>
          </p:cNvPr>
          <p:cNvGrpSpPr/>
          <p:nvPr/>
        </p:nvGrpSpPr>
        <p:grpSpPr>
          <a:xfrm>
            <a:off x="767132" y="4528038"/>
            <a:ext cx="4785943" cy="351937"/>
            <a:chOff x="767132" y="4528038"/>
            <a:chExt cx="4785943" cy="351937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EB8CF4D-09F6-4342-916E-07BAF803C50F}"/>
                </a:ext>
              </a:extLst>
            </p:cNvPr>
            <p:cNvCxnSpPr/>
            <p:nvPr/>
          </p:nvCxnSpPr>
          <p:spPr>
            <a:xfrm>
              <a:off x="767132" y="4528038"/>
              <a:ext cx="2978391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99056EC-7161-4E3D-BBAE-754C010385E2}"/>
                </a:ext>
              </a:extLst>
            </p:cNvPr>
            <p:cNvCxnSpPr>
              <a:cxnSpLocks/>
            </p:cNvCxnSpPr>
            <p:nvPr/>
          </p:nvCxnSpPr>
          <p:spPr>
            <a:xfrm>
              <a:off x="1371600" y="4879975"/>
              <a:ext cx="4181475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871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07407E-6 L 3.88889E-6 -0.05115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0.05115 L 3.88889E-6 -0.10069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0.10069 L 3.88889E-6 -0.15393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/>
      <p:bldP spid="57" grpId="0" animBg="1"/>
      <p:bldP spid="57" grpId="1" animBg="1"/>
      <p:bldP spid="57" grpId="2" animBg="1"/>
      <p:bldP spid="57" grpId="3" animBg="1"/>
      <p:bldP spid="57" grpId="4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CC02-1E42-4EF2-96AE-1661FF2D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Real-time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7D28F-FFFC-4EC7-A692-DC7C3AA4C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Systems of which correctness does depends not only on </a:t>
            </a:r>
            <a:r>
              <a:rPr lang="en-GB" b="1" dirty="0"/>
              <a:t>logical </a:t>
            </a:r>
            <a:r>
              <a:rPr lang="en-GB" dirty="0"/>
              <a:t>results but also on </a:t>
            </a:r>
            <a:r>
              <a:rPr lang="en-GB" b="1" dirty="0"/>
              <a:t>timing constraints</a:t>
            </a:r>
          </a:p>
          <a:p>
            <a:pPr>
              <a:lnSpc>
                <a:spcPct val="200000"/>
              </a:lnSpc>
            </a:pPr>
            <a:r>
              <a:rPr lang="en-GB" dirty="0"/>
              <a:t>Multicore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372E4-01EE-459E-949D-B4ACE1B3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E2EC03-8117-4A4E-8D43-D6C5D2325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792760" y="3884077"/>
            <a:ext cx="2376267" cy="1425761"/>
          </a:xfrm>
          <a:prstGeom prst="rect">
            <a:avLst/>
          </a:prstGeom>
        </p:spPr>
      </p:pic>
      <p:pic>
        <p:nvPicPr>
          <p:cNvPr id="10" name="Picture 9" descr="A picture containing light, plate, drawing&#10;&#10;Description automatically generated">
            <a:extLst>
              <a:ext uri="{FF2B5EF4-FFF2-40B4-BE49-F238E27FC236}">
                <a16:creationId xmlns:a16="http://schemas.microsoft.com/office/drawing/2014/main" id="{B8B58BCA-7BA2-49FB-B0CA-EDA7B0340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059" y="3716845"/>
            <a:ext cx="1683692" cy="1760225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AB390EF-7B2C-4F5E-8160-8C5FF47AB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594" y="3846027"/>
            <a:ext cx="2138871" cy="150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6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square&#10;&#10;Description automatically generated">
            <a:extLst>
              <a:ext uri="{FF2B5EF4-FFF2-40B4-BE49-F238E27FC236}">
                <a16:creationId xmlns:a16="http://schemas.microsoft.com/office/drawing/2014/main" id="{3DA018F5-3780-40DC-A475-5416FF8E2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056" y="1617712"/>
            <a:ext cx="5342285" cy="42287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20</a:t>
            </a:fld>
            <a:endParaRPr lang="en-GB" dirty="0"/>
          </a:p>
        </p:txBody>
      </p:sp>
      <p:pic>
        <p:nvPicPr>
          <p:cNvPr id="6" name="Picture 5" descr="A picture containing sitting, photo, table, large&#10;&#10;Description automatically generated">
            <a:extLst>
              <a:ext uri="{FF2B5EF4-FFF2-40B4-BE49-F238E27FC236}">
                <a16:creationId xmlns:a16="http://schemas.microsoft.com/office/drawing/2014/main" id="{E2060D3A-7A56-4650-B964-2E88ABC7F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056" y="1617712"/>
            <a:ext cx="5342285" cy="42287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processors: 8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20 rigid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52607AC-55C3-4831-9451-43FB953611EF}"/>
              </a:ext>
            </a:extLst>
          </p:cNvPr>
          <p:cNvGrpSpPr/>
          <p:nvPr/>
        </p:nvGrpSpPr>
        <p:grpSpPr>
          <a:xfrm>
            <a:off x="4121029" y="1790000"/>
            <a:ext cx="4603909" cy="3655219"/>
            <a:chOff x="3060729" y="2574860"/>
            <a:chExt cx="4603909" cy="365521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62FFE3C-B93A-4CEF-96FA-5D7764831C16}"/>
                </a:ext>
              </a:extLst>
            </p:cNvPr>
            <p:cNvSpPr/>
            <p:nvPr/>
          </p:nvSpPr>
          <p:spPr>
            <a:xfrm>
              <a:off x="3060729" y="2574860"/>
              <a:ext cx="4603909" cy="3655219"/>
            </a:xfrm>
            <a:custGeom>
              <a:avLst/>
              <a:gdLst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04460 w 5234940"/>
                <a:gd name="connsiteY6" fmla="*/ 260604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23510 w 5234940"/>
                <a:gd name="connsiteY6" fmla="*/ 260604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88895 w 5234940"/>
                <a:gd name="connsiteY3" fmla="*/ 437515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1010 w 5234940"/>
                <a:gd name="connsiteY2" fmla="*/ 53975 h 4152900"/>
                <a:gd name="connsiteX3" fmla="*/ 2588895 w 5234940"/>
                <a:gd name="connsiteY3" fmla="*/ 437515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66675 h 4219575"/>
                <a:gd name="connsiteX1" fmla="*/ 864870 w 5234940"/>
                <a:gd name="connsiteY1" fmla="*/ 0 h 4219575"/>
                <a:gd name="connsiteX2" fmla="*/ 1731010 w 5234940"/>
                <a:gd name="connsiteY2" fmla="*/ 120650 h 4219575"/>
                <a:gd name="connsiteX3" fmla="*/ 2588895 w 5234940"/>
                <a:gd name="connsiteY3" fmla="*/ 504190 h 4219575"/>
                <a:gd name="connsiteX4" fmla="*/ 3444875 w 5234940"/>
                <a:gd name="connsiteY4" fmla="*/ 1165225 h 4219575"/>
                <a:gd name="connsiteX5" fmla="*/ 4307840 w 5234940"/>
                <a:gd name="connsiteY5" fmla="*/ 2125980 h 4219575"/>
                <a:gd name="connsiteX6" fmla="*/ 5226685 w 5234940"/>
                <a:gd name="connsiteY6" fmla="*/ 2577465 h 4219575"/>
                <a:gd name="connsiteX7" fmla="*/ 5234940 w 5234940"/>
                <a:gd name="connsiteY7" fmla="*/ 4211955 h 4219575"/>
                <a:gd name="connsiteX8" fmla="*/ 0 w 5234940"/>
                <a:gd name="connsiteY8" fmla="*/ 4219575 h 4219575"/>
                <a:gd name="connsiteX9" fmla="*/ 7620 w 5234940"/>
                <a:gd name="connsiteY9" fmla="*/ 66675 h 4219575"/>
                <a:gd name="connsiteX0" fmla="*/ 0 w 5246370"/>
                <a:gd name="connsiteY0" fmla="*/ 0 h 4229100"/>
                <a:gd name="connsiteX1" fmla="*/ 876300 w 5246370"/>
                <a:gd name="connsiteY1" fmla="*/ 9525 h 4229100"/>
                <a:gd name="connsiteX2" fmla="*/ 1742440 w 5246370"/>
                <a:gd name="connsiteY2" fmla="*/ 130175 h 4229100"/>
                <a:gd name="connsiteX3" fmla="*/ 2600325 w 5246370"/>
                <a:gd name="connsiteY3" fmla="*/ 513715 h 4229100"/>
                <a:gd name="connsiteX4" fmla="*/ 3456305 w 5246370"/>
                <a:gd name="connsiteY4" fmla="*/ 1174750 h 4229100"/>
                <a:gd name="connsiteX5" fmla="*/ 4319270 w 5246370"/>
                <a:gd name="connsiteY5" fmla="*/ 2135505 h 4229100"/>
                <a:gd name="connsiteX6" fmla="*/ 5238115 w 5246370"/>
                <a:gd name="connsiteY6" fmla="*/ 2586990 h 4229100"/>
                <a:gd name="connsiteX7" fmla="*/ 5246370 w 5246370"/>
                <a:gd name="connsiteY7" fmla="*/ 4221480 h 4229100"/>
                <a:gd name="connsiteX8" fmla="*/ 11430 w 5246370"/>
                <a:gd name="connsiteY8" fmla="*/ 4229100 h 4229100"/>
                <a:gd name="connsiteX9" fmla="*/ 0 w 5246370"/>
                <a:gd name="connsiteY9" fmla="*/ 0 h 4229100"/>
                <a:gd name="connsiteX0" fmla="*/ 0 w 5238320"/>
                <a:gd name="connsiteY0" fmla="*/ 0 h 4294505"/>
                <a:gd name="connsiteX1" fmla="*/ 876300 w 5238320"/>
                <a:gd name="connsiteY1" fmla="*/ 9525 h 4294505"/>
                <a:gd name="connsiteX2" fmla="*/ 1742440 w 5238320"/>
                <a:gd name="connsiteY2" fmla="*/ 130175 h 4294505"/>
                <a:gd name="connsiteX3" fmla="*/ 2600325 w 5238320"/>
                <a:gd name="connsiteY3" fmla="*/ 513715 h 4294505"/>
                <a:gd name="connsiteX4" fmla="*/ 3456305 w 5238320"/>
                <a:gd name="connsiteY4" fmla="*/ 1174750 h 4294505"/>
                <a:gd name="connsiteX5" fmla="*/ 4319270 w 5238320"/>
                <a:gd name="connsiteY5" fmla="*/ 2135505 h 4294505"/>
                <a:gd name="connsiteX6" fmla="*/ 5238115 w 5238320"/>
                <a:gd name="connsiteY6" fmla="*/ 2586990 h 4294505"/>
                <a:gd name="connsiteX7" fmla="*/ 5217795 w 5238320"/>
                <a:gd name="connsiteY7" fmla="*/ 4294505 h 4294505"/>
                <a:gd name="connsiteX8" fmla="*/ 11430 w 5238320"/>
                <a:gd name="connsiteY8" fmla="*/ 4229100 h 4294505"/>
                <a:gd name="connsiteX9" fmla="*/ 0 w 5238320"/>
                <a:gd name="connsiteY9" fmla="*/ 0 h 4294505"/>
                <a:gd name="connsiteX0" fmla="*/ 0 w 5238320"/>
                <a:gd name="connsiteY0" fmla="*/ 0 h 4294505"/>
                <a:gd name="connsiteX1" fmla="*/ 876300 w 5238320"/>
                <a:gd name="connsiteY1" fmla="*/ 9525 h 4294505"/>
                <a:gd name="connsiteX2" fmla="*/ 1742440 w 5238320"/>
                <a:gd name="connsiteY2" fmla="*/ 130175 h 4294505"/>
                <a:gd name="connsiteX3" fmla="*/ 2600325 w 5238320"/>
                <a:gd name="connsiteY3" fmla="*/ 513715 h 4294505"/>
                <a:gd name="connsiteX4" fmla="*/ 3456305 w 5238320"/>
                <a:gd name="connsiteY4" fmla="*/ 1174750 h 4294505"/>
                <a:gd name="connsiteX5" fmla="*/ 4319270 w 5238320"/>
                <a:gd name="connsiteY5" fmla="*/ 2135505 h 4294505"/>
                <a:gd name="connsiteX6" fmla="*/ 5238115 w 5238320"/>
                <a:gd name="connsiteY6" fmla="*/ 2586990 h 4294505"/>
                <a:gd name="connsiteX7" fmla="*/ 5217795 w 5238320"/>
                <a:gd name="connsiteY7" fmla="*/ 4294505 h 4294505"/>
                <a:gd name="connsiteX8" fmla="*/ 5080 w 5238320"/>
                <a:gd name="connsiteY8" fmla="*/ 4289425 h 4294505"/>
                <a:gd name="connsiteX9" fmla="*/ 0 w 5238320"/>
                <a:gd name="connsiteY9" fmla="*/ 0 h 4294505"/>
                <a:gd name="connsiteX0" fmla="*/ 0 w 5266896"/>
                <a:gd name="connsiteY0" fmla="*/ 0 h 4872354"/>
                <a:gd name="connsiteX1" fmla="*/ 904876 w 5266896"/>
                <a:gd name="connsiteY1" fmla="*/ 587374 h 4872354"/>
                <a:gd name="connsiteX2" fmla="*/ 1771016 w 5266896"/>
                <a:gd name="connsiteY2" fmla="*/ 708024 h 4872354"/>
                <a:gd name="connsiteX3" fmla="*/ 2628901 w 5266896"/>
                <a:gd name="connsiteY3" fmla="*/ 1091564 h 4872354"/>
                <a:gd name="connsiteX4" fmla="*/ 3484881 w 5266896"/>
                <a:gd name="connsiteY4" fmla="*/ 1752599 h 4872354"/>
                <a:gd name="connsiteX5" fmla="*/ 4347846 w 5266896"/>
                <a:gd name="connsiteY5" fmla="*/ 2713354 h 4872354"/>
                <a:gd name="connsiteX6" fmla="*/ 5266691 w 5266896"/>
                <a:gd name="connsiteY6" fmla="*/ 3164839 h 4872354"/>
                <a:gd name="connsiteX7" fmla="*/ 5246371 w 5266896"/>
                <a:gd name="connsiteY7" fmla="*/ 4872354 h 4872354"/>
                <a:gd name="connsiteX8" fmla="*/ 33656 w 5266896"/>
                <a:gd name="connsiteY8" fmla="*/ 4867274 h 4872354"/>
                <a:gd name="connsiteX9" fmla="*/ 0 w 5266896"/>
                <a:gd name="connsiteY9" fmla="*/ 0 h 4872354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771016 w 5266896"/>
                <a:gd name="connsiteY2" fmla="*/ 714375 h 4878705"/>
                <a:gd name="connsiteX3" fmla="*/ 2628901 w 5266896"/>
                <a:gd name="connsiteY3" fmla="*/ 1097915 h 4878705"/>
                <a:gd name="connsiteX4" fmla="*/ 3484881 w 5266896"/>
                <a:gd name="connsiteY4" fmla="*/ 1758950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574167 w 5266896"/>
                <a:gd name="connsiteY2" fmla="*/ 3175 h 4878705"/>
                <a:gd name="connsiteX3" fmla="*/ 2628901 w 5266896"/>
                <a:gd name="connsiteY3" fmla="*/ 1097915 h 4878705"/>
                <a:gd name="connsiteX4" fmla="*/ 3484881 w 5266896"/>
                <a:gd name="connsiteY4" fmla="*/ 1758950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574167 w 5266896"/>
                <a:gd name="connsiteY2" fmla="*/ 3175 h 4878705"/>
                <a:gd name="connsiteX3" fmla="*/ 2809876 w 5266896"/>
                <a:gd name="connsiteY3" fmla="*/ 37465 h 4878705"/>
                <a:gd name="connsiteX4" fmla="*/ 3484881 w 5266896"/>
                <a:gd name="connsiteY4" fmla="*/ 1758950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574167 w 5266896"/>
                <a:gd name="connsiteY2" fmla="*/ 3175 h 4878705"/>
                <a:gd name="connsiteX3" fmla="*/ 2809876 w 5266896"/>
                <a:gd name="connsiteY3" fmla="*/ 37465 h 4878705"/>
                <a:gd name="connsiteX4" fmla="*/ 4142107 w 5266896"/>
                <a:gd name="connsiteY4" fmla="*/ 241301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4142107 w 5478147"/>
                <a:gd name="connsiteY4" fmla="*/ 241301 h 4878705"/>
                <a:gd name="connsiteX5" fmla="*/ 5478147 w 5478147"/>
                <a:gd name="connsiteY5" fmla="*/ 1497329 h 4878705"/>
                <a:gd name="connsiteX6" fmla="*/ 5266691 w 5478147"/>
                <a:gd name="connsiteY6" fmla="*/ 3171190 h 4878705"/>
                <a:gd name="connsiteX7" fmla="*/ 5246371 w 5478147"/>
                <a:gd name="connsiteY7" fmla="*/ 4878705 h 4878705"/>
                <a:gd name="connsiteX8" fmla="*/ 33656 w 5478147"/>
                <a:gd name="connsiteY8" fmla="*/ 4873625 h 4878705"/>
                <a:gd name="connsiteX9" fmla="*/ 0 w 5478147"/>
                <a:gd name="connsiteY9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4142107 w 5478147"/>
                <a:gd name="connsiteY4" fmla="*/ 241301 h 4878705"/>
                <a:gd name="connsiteX5" fmla="*/ 4691554 w 5478147"/>
                <a:gd name="connsiteY5" fmla="*/ 754679 h 4878705"/>
                <a:gd name="connsiteX6" fmla="*/ 5478147 w 5478147"/>
                <a:gd name="connsiteY6" fmla="*/ 1497329 h 4878705"/>
                <a:gd name="connsiteX7" fmla="*/ 5266691 w 5478147"/>
                <a:gd name="connsiteY7" fmla="*/ 3171190 h 4878705"/>
                <a:gd name="connsiteX8" fmla="*/ 5246371 w 5478147"/>
                <a:gd name="connsiteY8" fmla="*/ 4878705 h 4878705"/>
                <a:gd name="connsiteX9" fmla="*/ 33656 w 5478147"/>
                <a:gd name="connsiteY9" fmla="*/ 4873625 h 4878705"/>
                <a:gd name="connsiteX10" fmla="*/ 0 w 5478147"/>
                <a:gd name="connsiteY10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4142107 w 5478147"/>
                <a:gd name="connsiteY4" fmla="*/ 241301 h 4878705"/>
                <a:gd name="connsiteX5" fmla="*/ 4805854 w 5478147"/>
                <a:gd name="connsiteY5" fmla="*/ 351453 h 4878705"/>
                <a:gd name="connsiteX6" fmla="*/ 5478147 w 5478147"/>
                <a:gd name="connsiteY6" fmla="*/ 1497329 h 4878705"/>
                <a:gd name="connsiteX7" fmla="*/ 5266691 w 5478147"/>
                <a:gd name="connsiteY7" fmla="*/ 3171190 h 4878705"/>
                <a:gd name="connsiteX8" fmla="*/ 5246371 w 5478147"/>
                <a:gd name="connsiteY8" fmla="*/ 4878705 h 4878705"/>
                <a:gd name="connsiteX9" fmla="*/ 33656 w 5478147"/>
                <a:gd name="connsiteY9" fmla="*/ 4873625 h 4878705"/>
                <a:gd name="connsiteX10" fmla="*/ 0 w 5478147"/>
                <a:gd name="connsiteY10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3469179 w 5478147"/>
                <a:gd name="connsiteY4" fmla="*/ 145079 h 4878705"/>
                <a:gd name="connsiteX5" fmla="*/ 4142107 w 5478147"/>
                <a:gd name="connsiteY5" fmla="*/ 241301 h 4878705"/>
                <a:gd name="connsiteX6" fmla="*/ 4805854 w 5478147"/>
                <a:gd name="connsiteY6" fmla="*/ 351453 h 4878705"/>
                <a:gd name="connsiteX7" fmla="*/ 5478147 w 5478147"/>
                <a:gd name="connsiteY7" fmla="*/ 1497329 h 4878705"/>
                <a:gd name="connsiteX8" fmla="*/ 5266691 w 5478147"/>
                <a:gd name="connsiteY8" fmla="*/ 3171190 h 4878705"/>
                <a:gd name="connsiteX9" fmla="*/ 5246371 w 5478147"/>
                <a:gd name="connsiteY9" fmla="*/ 4878705 h 4878705"/>
                <a:gd name="connsiteX10" fmla="*/ 33656 w 5478147"/>
                <a:gd name="connsiteY10" fmla="*/ 4873625 h 4878705"/>
                <a:gd name="connsiteX11" fmla="*/ 0 w 5478147"/>
                <a:gd name="connsiteY11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3494579 w 5478147"/>
                <a:gd name="connsiteY4" fmla="*/ 116503 h 4878705"/>
                <a:gd name="connsiteX5" fmla="*/ 4142107 w 5478147"/>
                <a:gd name="connsiteY5" fmla="*/ 241301 h 4878705"/>
                <a:gd name="connsiteX6" fmla="*/ 4805854 w 5478147"/>
                <a:gd name="connsiteY6" fmla="*/ 351453 h 4878705"/>
                <a:gd name="connsiteX7" fmla="*/ 5478147 w 5478147"/>
                <a:gd name="connsiteY7" fmla="*/ 1497329 h 4878705"/>
                <a:gd name="connsiteX8" fmla="*/ 5266691 w 5478147"/>
                <a:gd name="connsiteY8" fmla="*/ 3171190 h 4878705"/>
                <a:gd name="connsiteX9" fmla="*/ 5246371 w 5478147"/>
                <a:gd name="connsiteY9" fmla="*/ 4878705 h 4878705"/>
                <a:gd name="connsiteX10" fmla="*/ 33656 w 5478147"/>
                <a:gd name="connsiteY10" fmla="*/ 4873625 h 4878705"/>
                <a:gd name="connsiteX11" fmla="*/ 0 w 5478147"/>
                <a:gd name="connsiteY11" fmla="*/ 6351 h 4878705"/>
                <a:gd name="connsiteX0" fmla="*/ 0 w 5822324"/>
                <a:gd name="connsiteY0" fmla="*/ 6351 h 4878705"/>
                <a:gd name="connsiteX1" fmla="*/ 809625 w 5822324"/>
                <a:gd name="connsiteY1" fmla="*/ 0 h 4878705"/>
                <a:gd name="connsiteX2" fmla="*/ 1574167 w 5822324"/>
                <a:gd name="connsiteY2" fmla="*/ 3175 h 4878705"/>
                <a:gd name="connsiteX3" fmla="*/ 2809876 w 5822324"/>
                <a:gd name="connsiteY3" fmla="*/ 37465 h 4878705"/>
                <a:gd name="connsiteX4" fmla="*/ 3494579 w 5822324"/>
                <a:gd name="connsiteY4" fmla="*/ 116503 h 4878705"/>
                <a:gd name="connsiteX5" fmla="*/ 4142107 w 5822324"/>
                <a:gd name="connsiteY5" fmla="*/ 241301 h 4878705"/>
                <a:gd name="connsiteX6" fmla="*/ 4805854 w 5822324"/>
                <a:gd name="connsiteY6" fmla="*/ 351453 h 4878705"/>
                <a:gd name="connsiteX7" fmla="*/ 5478147 w 5822324"/>
                <a:gd name="connsiteY7" fmla="*/ 1497329 h 4878705"/>
                <a:gd name="connsiteX8" fmla="*/ 5822316 w 5822324"/>
                <a:gd name="connsiteY8" fmla="*/ 3168016 h 4878705"/>
                <a:gd name="connsiteX9" fmla="*/ 5246371 w 5822324"/>
                <a:gd name="connsiteY9" fmla="*/ 4878705 h 4878705"/>
                <a:gd name="connsiteX10" fmla="*/ 33656 w 5822324"/>
                <a:gd name="connsiteY10" fmla="*/ 4873625 h 4878705"/>
                <a:gd name="connsiteX11" fmla="*/ 0 w 5822324"/>
                <a:gd name="connsiteY11" fmla="*/ 6351 h 4878705"/>
                <a:gd name="connsiteX0" fmla="*/ 0 w 6138545"/>
                <a:gd name="connsiteY0" fmla="*/ 6351 h 4873625"/>
                <a:gd name="connsiteX1" fmla="*/ 809625 w 6138545"/>
                <a:gd name="connsiteY1" fmla="*/ 0 h 4873625"/>
                <a:gd name="connsiteX2" fmla="*/ 1574167 w 6138545"/>
                <a:gd name="connsiteY2" fmla="*/ 3175 h 4873625"/>
                <a:gd name="connsiteX3" fmla="*/ 2809876 w 6138545"/>
                <a:gd name="connsiteY3" fmla="*/ 37465 h 4873625"/>
                <a:gd name="connsiteX4" fmla="*/ 3494579 w 6138545"/>
                <a:gd name="connsiteY4" fmla="*/ 116503 h 4873625"/>
                <a:gd name="connsiteX5" fmla="*/ 4142107 w 6138545"/>
                <a:gd name="connsiteY5" fmla="*/ 241301 h 4873625"/>
                <a:gd name="connsiteX6" fmla="*/ 4805854 w 6138545"/>
                <a:gd name="connsiteY6" fmla="*/ 351453 h 4873625"/>
                <a:gd name="connsiteX7" fmla="*/ 5478147 w 6138545"/>
                <a:gd name="connsiteY7" fmla="*/ 1497329 h 4873625"/>
                <a:gd name="connsiteX8" fmla="*/ 5822316 w 6138545"/>
                <a:gd name="connsiteY8" fmla="*/ 3168016 h 4873625"/>
                <a:gd name="connsiteX9" fmla="*/ 6138545 w 6138545"/>
                <a:gd name="connsiteY9" fmla="*/ 4866005 h 4873625"/>
                <a:gd name="connsiteX10" fmla="*/ 33656 w 6138545"/>
                <a:gd name="connsiteY10" fmla="*/ 4873625 h 4873625"/>
                <a:gd name="connsiteX11" fmla="*/ 0 w 6138545"/>
                <a:gd name="connsiteY11" fmla="*/ 6351 h 487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38545" h="4873625">
                  <a:moveTo>
                    <a:pt x="0" y="6351"/>
                  </a:moveTo>
                  <a:lnTo>
                    <a:pt x="809625" y="0"/>
                  </a:lnTo>
                  <a:lnTo>
                    <a:pt x="1574167" y="3175"/>
                  </a:lnTo>
                  <a:lnTo>
                    <a:pt x="2809876" y="37465"/>
                  </a:lnTo>
                  <a:lnTo>
                    <a:pt x="3494579" y="116503"/>
                  </a:lnTo>
                  <a:lnTo>
                    <a:pt x="4142107" y="241301"/>
                  </a:lnTo>
                  <a:lnTo>
                    <a:pt x="4805854" y="351453"/>
                  </a:lnTo>
                  <a:lnTo>
                    <a:pt x="5478147" y="1497329"/>
                  </a:lnTo>
                  <a:lnTo>
                    <a:pt x="5822316" y="3168016"/>
                  </a:lnTo>
                  <a:cubicBezTo>
                    <a:pt x="5825068" y="3712846"/>
                    <a:pt x="6135793" y="4321175"/>
                    <a:pt x="6138545" y="4866005"/>
                  </a:cubicBezTo>
                  <a:lnTo>
                    <a:pt x="33656" y="4873625"/>
                  </a:lnTo>
                  <a:cubicBezTo>
                    <a:pt x="31963" y="3443817"/>
                    <a:pt x="1693" y="1436159"/>
                    <a:pt x="0" y="635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B9EB94-F80E-4663-96D1-FAC3F406749C}"/>
                </a:ext>
              </a:extLst>
            </p:cNvPr>
            <p:cNvSpPr txBox="1"/>
            <p:nvPr/>
          </p:nvSpPr>
          <p:spPr>
            <a:xfrm>
              <a:off x="4258619" y="4402469"/>
              <a:ext cx="14898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</a:rPr>
                <a:t>SCHEDULABLE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6BDA0A9-77B7-49B3-82EE-25A6F3CF885A}"/>
              </a:ext>
            </a:extLst>
          </p:cNvPr>
          <p:cNvGrpSpPr/>
          <p:nvPr/>
        </p:nvGrpSpPr>
        <p:grpSpPr>
          <a:xfrm>
            <a:off x="5590423" y="1790001"/>
            <a:ext cx="3399255" cy="3587353"/>
            <a:chOff x="4530123" y="2574861"/>
            <a:chExt cx="3399255" cy="358735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40F3810-146F-486E-8469-A583F03332F2}"/>
                </a:ext>
              </a:extLst>
            </p:cNvPr>
            <p:cNvSpPr/>
            <p:nvPr/>
          </p:nvSpPr>
          <p:spPr>
            <a:xfrm>
              <a:off x="4530123" y="2574861"/>
              <a:ext cx="3150393" cy="3587353"/>
            </a:xfrm>
            <a:custGeom>
              <a:avLst/>
              <a:gdLst>
                <a:gd name="connsiteX0" fmla="*/ 4191000 w 4233863"/>
                <a:gd name="connsiteY0" fmla="*/ 28575 h 2538412"/>
                <a:gd name="connsiteX1" fmla="*/ 0 w 4233863"/>
                <a:gd name="connsiteY1" fmla="*/ 0 h 2538412"/>
                <a:gd name="connsiteX2" fmla="*/ 747713 w 4233863"/>
                <a:gd name="connsiteY2" fmla="*/ 76200 h 2538412"/>
                <a:gd name="connsiteX3" fmla="*/ 1633538 w 4233863"/>
                <a:gd name="connsiteY3" fmla="*/ 476250 h 2538412"/>
                <a:gd name="connsiteX4" fmla="*/ 2471738 w 4233863"/>
                <a:gd name="connsiteY4" fmla="*/ 1143000 h 2538412"/>
                <a:gd name="connsiteX5" fmla="*/ 3352800 w 4233863"/>
                <a:gd name="connsiteY5" fmla="*/ 2095500 h 2538412"/>
                <a:gd name="connsiteX6" fmla="*/ 4233863 w 4233863"/>
                <a:gd name="connsiteY6" fmla="*/ 2538412 h 2538412"/>
                <a:gd name="connsiteX7" fmla="*/ 4191000 w 4233863"/>
                <a:gd name="connsiteY7" fmla="*/ 28575 h 2538412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38188 w 4224338"/>
                <a:gd name="connsiteY2" fmla="*/ 47625 h 2509837"/>
                <a:gd name="connsiteX3" fmla="*/ 1624013 w 4224338"/>
                <a:gd name="connsiteY3" fmla="*/ 447675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66763 w 4224338"/>
                <a:gd name="connsiteY2" fmla="*/ 57149 h 2509837"/>
                <a:gd name="connsiteX3" fmla="*/ 1624013 w 4224338"/>
                <a:gd name="connsiteY3" fmla="*/ 447675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66763 w 4224338"/>
                <a:gd name="connsiteY2" fmla="*/ 57149 h 2509837"/>
                <a:gd name="connsiteX3" fmla="*/ 1404939 w 4224338"/>
                <a:gd name="connsiteY3" fmla="*/ 174624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281239 w 4224338"/>
                <a:gd name="connsiteY4" fmla="*/ 584201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649811 w 4224338"/>
                <a:gd name="connsiteY5" fmla="*/ 630852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413126 w 4224338"/>
                <a:gd name="connsiteY6" fmla="*/ 1565276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181475"/>
                <a:gd name="connsiteY0" fmla="*/ 0 h 3906837"/>
                <a:gd name="connsiteX1" fmla="*/ 0 w 4181475"/>
                <a:gd name="connsiteY1" fmla="*/ 22225 h 3906837"/>
                <a:gd name="connsiteX2" fmla="*/ 741363 w 4181475"/>
                <a:gd name="connsiteY2" fmla="*/ 104775 h 3906837"/>
                <a:gd name="connsiteX3" fmla="*/ 1404939 w 4181475"/>
                <a:gd name="connsiteY3" fmla="*/ 174624 h 3906837"/>
                <a:gd name="connsiteX4" fmla="*/ 2090739 w 4181475"/>
                <a:gd name="connsiteY4" fmla="*/ 311151 h 3906837"/>
                <a:gd name="connsiteX5" fmla="*/ 2745062 w 4181475"/>
                <a:gd name="connsiteY5" fmla="*/ 424477 h 3906837"/>
                <a:gd name="connsiteX6" fmla="*/ 3413126 w 4181475"/>
                <a:gd name="connsiteY6" fmla="*/ 1565276 h 3906837"/>
                <a:gd name="connsiteX7" fmla="*/ 4078289 w 4181475"/>
                <a:gd name="connsiteY7" fmla="*/ 3906837 h 3906837"/>
                <a:gd name="connsiteX8" fmla="*/ 4181475 w 4181475"/>
                <a:gd name="connsiteY8" fmla="*/ 0 h 3906837"/>
                <a:gd name="connsiteX0" fmla="*/ 4181475 w 4181475"/>
                <a:gd name="connsiteY0" fmla="*/ 0 h 4856162"/>
                <a:gd name="connsiteX1" fmla="*/ 0 w 4181475"/>
                <a:gd name="connsiteY1" fmla="*/ 22225 h 4856162"/>
                <a:gd name="connsiteX2" fmla="*/ 741363 w 4181475"/>
                <a:gd name="connsiteY2" fmla="*/ 104775 h 4856162"/>
                <a:gd name="connsiteX3" fmla="*/ 1404939 w 4181475"/>
                <a:gd name="connsiteY3" fmla="*/ 174624 h 4856162"/>
                <a:gd name="connsiteX4" fmla="*/ 2090739 w 4181475"/>
                <a:gd name="connsiteY4" fmla="*/ 311151 h 4856162"/>
                <a:gd name="connsiteX5" fmla="*/ 2745062 w 4181475"/>
                <a:gd name="connsiteY5" fmla="*/ 424477 h 4856162"/>
                <a:gd name="connsiteX6" fmla="*/ 3413126 w 4181475"/>
                <a:gd name="connsiteY6" fmla="*/ 1565276 h 4856162"/>
                <a:gd name="connsiteX7" fmla="*/ 4075114 w 4181475"/>
                <a:gd name="connsiteY7" fmla="*/ 4856162 h 4856162"/>
                <a:gd name="connsiteX8" fmla="*/ 4181475 w 4181475"/>
                <a:gd name="connsiteY8" fmla="*/ 0 h 4856162"/>
                <a:gd name="connsiteX0" fmla="*/ 4092575 w 4092575"/>
                <a:gd name="connsiteY0" fmla="*/ 50800 h 4833937"/>
                <a:gd name="connsiteX1" fmla="*/ 0 w 4092575"/>
                <a:gd name="connsiteY1" fmla="*/ 0 h 4833937"/>
                <a:gd name="connsiteX2" fmla="*/ 741363 w 4092575"/>
                <a:gd name="connsiteY2" fmla="*/ 82550 h 4833937"/>
                <a:gd name="connsiteX3" fmla="*/ 1404939 w 4092575"/>
                <a:gd name="connsiteY3" fmla="*/ 152399 h 4833937"/>
                <a:gd name="connsiteX4" fmla="*/ 2090739 w 4092575"/>
                <a:gd name="connsiteY4" fmla="*/ 288926 h 4833937"/>
                <a:gd name="connsiteX5" fmla="*/ 2745062 w 4092575"/>
                <a:gd name="connsiteY5" fmla="*/ 402252 h 4833937"/>
                <a:gd name="connsiteX6" fmla="*/ 3413126 w 4092575"/>
                <a:gd name="connsiteY6" fmla="*/ 1543051 h 4833937"/>
                <a:gd name="connsiteX7" fmla="*/ 4075114 w 4092575"/>
                <a:gd name="connsiteY7" fmla="*/ 4833937 h 4833937"/>
                <a:gd name="connsiteX8" fmla="*/ 4092575 w 4092575"/>
                <a:gd name="connsiteY8" fmla="*/ 50800 h 4833937"/>
                <a:gd name="connsiteX0" fmla="*/ 4200524 w 4200524"/>
                <a:gd name="connsiteY0" fmla="*/ 0 h 4783137"/>
                <a:gd name="connsiteX1" fmla="*/ 0 w 4200524"/>
                <a:gd name="connsiteY1" fmla="*/ 6351 h 4783137"/>
                <a:gd name="connsiteX2" fmla="*/ 849312 w 4200524"/>
                <a:gd name="connsiteY2" fmla="*/ 31750 h 4783137"/>
                <a:gd name="connsiteX3" fmla="*/ 1512888 w 4200524"/>
                <a:gd name="connsiteY3" fmla="*/ 101599 h 4783137"/>
                <a:gd name="connsiteX4" fmla="*/ 2198688 w 4200524"/>
                <a:gd name="connsiteY4" fmla="*/ 238126 h 4783137"/>
                <a:gd name="connsiteX5" fmla="*/ 2853011 w 4200524"/>
                <a:gd name="connsiteY5" fmla="*/ 351452 h 4783137"/>
                <a:gd name="connsiteX6" fmla="*/ 3521075 w 4200524"/>
                <a:gd name="connsiteY6" fmla="*/ 1492251 h 4783137"/>
                <a:gd name="connsiteX7" fmla="*/ 4183063 w 4200524"/>
                <a:gd name="connsiteY7" fmla="*/ 4783137 h 4783137"/>
                <a:gd name="connsiteX8" fmla="*/ 4200524 w 4200524"/>
                <a:gd name="connsiteY8" fmla="*/ 0 h 478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0524" h="4783137">
                  <a:moveTo>
                    <a:pt x="4200524" y="0"/>
                  </a:moveTo>
                  <a:lnTo>
                    <a:pt x="0" y="6351"/>
                  </a:lnTo>
                  <a:lnTo>
                    <a:pt x="849312" y="31750"/>
                  </a:lnTo>
                  <a:lnTo>
                    <a:pt x="1512888" y="101599"/>
                  </a:lnTo>
                  <a:lnTo>
                    <a:pt x="2198688" y="238126"/>
                  </a:lnTo>
                  <a:lnTo>
                    <a:pt x="2853011" y="351452"/>
                  </a:lnTo>
                  <a:lnTo>
                    <a:pt x="3521075" y="1492251"/>
                  </a:lnTo>
                  <a:lnTo>
                    <a:pt x="4183063" y="4783137"/>
                  </a:lnTo>
                  <a:cubicBezTo>
                    <a:pt x="4188883" y="3188758"/>
                    <a:pt x="4194704" y="1594379"/>
                    <a:pt x="4200524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6C64FC-DBFD-4536-AE13-13F213CA3212}"/>
                </a:ext>
              </a:extLst>
            </p:cNvPr>
            <p:cNvSpPr txBox="1"/>
            <p:nvPr/>
          </p:nvSpPr>
          <p:spPr>
            <a:xfrm rot="2339135">
              <a:off x="6641156" y="2891049"/>
              <a:ext cx="12882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</a:rPr>
                <a:t>UNKNOWN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AA514E-2881-40C2-B1FC-8B3805190C29}"/>
              </a:ext>
            </a:extLst>
          </p:cNvPr>
          <p:cNvGrpSpPr/>
          <p:nvPr/>
        </p:nvGrpSpPr>
        <p:grpSpPr>
          <a:xfrm>
            <a:off x="6866793" y="3282494"/>
            <a:ext cx="1380088" cy="858409"/>
            <a:chOff x="5806493" y="4067354"/>
            <a:chExt cx="1380088" cy="85840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457ACC-DAA9-4ED6-B3D2-5949C698AB44}"/>
                </a:ext>
              </a:extLst>
            </p:cNvPr>
            <p:cNvSpPr txBox="1"/>
            <p:nvPr/>
          </p:nvSpPr>
          <p:spPr>
            <a:xfrm>
              <a:off x="5806493" y="4464098"/>
              <a:ext cx="13220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This project (sufficient test)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38C0824-9153-4A2F-BE0D-ECA428908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7781" y="4067354"/>
              <a:ext cx="498800" cy="396744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056" y="1617712"/>
            <a:ext cx="5342285" cy="422877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9744F8B-8C50-4F67-95D9-61DC417D8AD1}"/>
              </a:ext>
            </a:extLst>
          </p:cNvPr>
          <p:cNvGrpSpPr/>
          <p:nvPr/>
        </p:nvGrpSpPr>
        <p:grpSpPr>
          <a:xfrm>
            <a:off x="2072028" y="4168141"/>
            <a:ext cx="2259978" cy="834406"/>
            <a:chOff x="5933456" y="4192185"/>
            <a:chExt cx="2259978" cy="8344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4CE897-E2DF-4C85-BC37-A40B70176937}"/>
                </a:ext>
              </a:extLst>
            </p:cNvPr>
            <p:cNvSpPr txBox="1"/>
            <p:nvPr/>
          </p:nvSpPr>
          <p:spPr>
            <a:xfrm>
              <a:off x="5933456" y="4564926"/>
              <a:ext cx="18669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State-of-the-art</a:t>
              </a:r>
            </a:p>
            <a:p>
              <a:pPr algn="ctr"/>
              <a:r>
                <a:rPr lang="en-GB" sz="1200" dirty="0"/>
                <a:t>(sufficient test)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E4A8A52-1717-4C45-989C-FE3853F63E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9429" y="4192185"/>
              <a:ext cx="944005" cy="372741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907F99F-12B9-4E0D-B421-ECCB720DA331}"/>
              </a:ext>
            </a:extLst>
          </p:cNvPr>
          <p:cNvGrpSpPr/>
          <p:nvPr/>
        </p:nvGrpSpPr>
        <p:grpSpPr>
          <a:xfrm>
            <a:off x="7303966" y="959909"/>
            <a:ext cx="1322054" cy="914611"/>
            <a:chOff x="5806493" y="4464098"/>
            <a:chExt cx="1322054" cy="91461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0A77C1-97F1-4E46-888C-2F94E22F8A3E}"/>
                </a:ext>
              </a:extLst>
            </p:cNvPr>
            <p:cNvSpPr txBox="1"/>
            <p:nvPr/>
          </p:nvSpPr>
          <p:spPr>
            <a:xfrm>
              <a:off x="5806493" y="4464098"/>
              <a:ext cx="13220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This project (sufficient test)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ACFF9D6-F5FE-4BE0-99DE-45090121A9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6493" y="4955378"/>
              <a:ext cx="355255" cy="423331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2340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21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processors: 8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20 </a:t>
            </a:r>
            <a:r>
              <a:rPr lang="en-GB" dirty="0">
                <a:solidFill>
                  <a:srgbClr val="C00000"/>
                </a:solidFill>
              </a:rPr>
              <a:t>moldable</a:t>
            </a:r>
            <a:r>
              <a:rPr lang="en-GB" dirty="0"/>
              <a:t>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58" y="1617712"/>
            <a:ext cx="5342281" cy="4228773"/>
          </a:xfrm>
          <a:prstGeom prst="rect">
            <a:avLst/>
          </a:prstGeom>
        </p:spPr>
      </p:pic>
      <p:grpSp>
        <p:nvGrpSpPr>
          <p:cNvPr id="6" name="Line 8">
            <a:extLst>
              <a:ext uri="{FF2B5EF4-FFF2-40B4-BE49-F238E27FC236}">
                <a16:creationId xmlns:a16="http://schemas.microsoft.com/office/drawing/2014/main" id="{214FF413-120F-4090-B39C-560E5F4C9042}"/>
              </a:ext>
            </a:extLst>
          </p:cNvPr>
          <p:cNvGrpSpPr/>
          <p:nvPr/>
        </p:nvGrpSpPr>
        <p:grpSpPr>
          <a:xfrm>
            <a:off x="5729288" y="1796787"/>
            <a:ext cx="3003578" cy="3569462"/>
            <a:chOff x="5729288" y="1796787"/>
            <a:chExt cx="3003578" cy="3569462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F33C8A-7817-4483-A070-3663E19B2B67}"/>
                </a:ext>
              </a:extLst>
            </p:cNvPr>
            <p:cNvCxnSpPr>
              <a:cxnSpLocks/>
            </p:cNvCxnSpPr>
            <p:nvPr/>
          </p:nvCxnSpPr>
          <p:spPr>
            <a:xfrm>
              <a:off x="6733587" y="1874520"/>
              <a:ext cx="485461" cy="85750"/>
            </a:xfrm>
            <a:prstGeom prst="line">
              <a:avLst/>
            </a:prstGeom>
            <a:ln w="38100" cap="rnd">
              <a:solidFill>
                <a:schemeClr val="accent5">
                  <a:lumMod val="75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9B467EA-0A93-4959-B27F-EA81F918E46D}"/>
                </a:ext>
              </a:extLst>
            </p:cNvPr>
            <p:cNvCxnSpPr>
              <a:cxnSpLocks/>
            </p:cNvCxnSpPr>
            <p:nvPr/>
          </p:nvCxnSpPr>
          <p:spPr>
            <a:xfrm>
              <a:off x="7228265" y="1960270"/>
              <a:ext cx="503654" cy="85224"/>
            </a:xfrm>
            <a:prstGeom prst="line">
              <a:avLst/>
            </a:prstGeom>
            <a:ln w="38100" cap="rnd">
              <a:solidFill>
                <a:schemeClr val="accent5">
                  <a:lumMod val="75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B3AF7E1-EDA4-4468-9258-830FC76EE631}"/>
                </a:ext>
              </a:extLst>
            </p:cNvPr>
            <p:cNvCxnSpPr>
              <a:cxnSpLocks/>
            </p:cNvCxnSpPr>
            <p:nvPr/>
          </p:nvCxnSpPr>
          <p:spPr>
            <a:xfrm>
              <a:off x="7731919" y="2045494"/>
              <a:ext cx="496419" cy="857250"/>
            </a:xfrm>
            <a:prstGeom prst="line">
              <a:avLst/>
            </a:prstGeom>
            <a:ln w="38100" cap="rnd">
              <a:solidFill>
                <a:schemeClr val="accent5">
                  <a:lumMod val="75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A693892-C06A-4283-8DC6-D6C48D8BD982}"/>
                </a:ext>
              </a:extLst>
            </p:cNvPr>
            <p:cNvCxnSpPr>
              <a:cxnSpLocks/>
            </p:cNvCxnSpPr>
            <p:nvPr/>
          </p:nvCxnSpPr>
          <p:spPr>
            <a:xfrm>
              <a:off x="8231981" y="2907506"/>
              <a:ext cx="258254" cy="1260635"/>
            </a:xfrm>
            <a:prstGeom prst="line">
              <a:avLst/>
            </a:prstGeom>
            <a:ln w="38100" cap="rnd">
              <a:solidFill>
                <a:schemeClr val="accent5">
                  <a:lumMod val="75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B1F1741-ED62-4948-97B0-7ABDD6082378}"/>
                </a:ext>
              </a:extLst>
            </p:cNvPr>
            <p:cNvCxnSpPr>
              <a:cxnSpLocks/>
            </p:cNvCxnSpPr>
            <p:nvPr/>
          </p:nvCxnSpPr>
          <p:spPr>
            <a:xfrm>
              <a:off x="8490235" y="4168141"/>
              <a:ext cx="242631" cy="1198108"/>
            </a:xfrm>
            <a:prstGeom prst="line">
              <a:avLst/>
            </a:prstGeom>
            <a:ln w="38100" cap="rnd">
              <a:solidFill>
                <a:schemeClr val="accent5">
                  <a:lumMod val="75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7C3582-3526-4F65-9CAE-08742CFE9D04}"/>
                </a:ext>
              </a:extLst>
            </p:cNvPr>
            <p:cNvCxnSpPr/>
            <p:nvPr/>
          </p:nvCxnSpPr>
          <p:spPr>
            <a:xfrm flipH="1" flipV="1">
              <a:off x="6233606" y="1813792"/>
              <a:ext cx="489835" cy="60728"/>
            </a:xfrm>
            <a:prstGeom prst="line">
              <a:avLst/>
            </a:prstGeom>
            <a:ln w="38100" cap="rnd">
              <a:solidFill>
                <a:schemeClr val="accent5">
                  <a:lumMod val="75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1C8AAEA-88A4-462B-AC8A-40A8FA9075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29288" y="1796787"/>
              <a:ext cx="508208" cy="17007"/>
            </a:xfrm>
            <a:prstGeom prst="line">
              <a:avLst/>
            </a:prstGeom>
            <a:ln w="38100" cap="rnd">
              <a:solidFill>
                <a:schemeClr val="accent5">
                  <a:lumMod val="75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0" name="Line 4">
            <a:extLst>
              <a:ext uri="{FF2B5EF4-FFF2-40B4-BE49-F238E27FC236}">
                <a16:creationId xmlns:a16="http://schemas.microsoft.com/office/drawing/2014/main" id="{EC234993-04B1-4677-AC40-1581F4488FEF}"/>
              </a:ext>
            </a:extLst>
          </p:cNvPr>
          <p:cNvGrpSpPr/>
          <p:nvPr/>
        </p:nvGrpSpPr>
        <p:grpSpPr>
          <a:xfrm>
            <a:off x="6217444" y="1859115"/>
            <a:ext cx="2509837" cy="3508223"/>
            <a:chOff x="6243380" y="2368982"/>
            <a:chExt cx="2509837" cy="3508223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797FD6C-2D9A-459C-8D7B-360F4C06DF3E}"/>
                </a:ext>
              </a:extLst>
            </p:cNvPr>
            <p:cNvCxnSpPr>
              <a:cxnSpLocks/>
            </p:cNvCxnSpPr>
            <p:nvPr/>
          </p:nvCxnSpPr>
          <p:spPr>
            <a:xfrm>
              <a:off x="6757730" y="2605368"/>
              <a:ext cx="497681" cy="485774"/>
            </a:xfrm>
            <a:prstGeom prst="line">
              <a:avLst/>
            </a:prstGeom>
            <a:ln w="38100" cap="rnd">
              <a:solidFill>
                <a:srgbClr val="9C3220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40B96E1-B743-45F3-B358-BA6DE91768B9}"/>
                </a:ext>
              </a:extLst>
            </p:cNvPr>
            <p:cNvCxnSpPr>
              <a:cxnSpLocks/>
            </p:cNvCxnSpPr>
            <p:nvPr/>
          </p:nvCxnSpPr>
          <p:spPr>
            <a:xfrm>
              <a:off x="7254201" y="3091142"/>
              <a:ext cx="501273" cy="747713"/>
            </a:xfrm>
            <a:prstGeom prst="line">
              <a:avLst/>
            </a:prstGeom>
            <a:ln w="38100" cap="rnd">
              <a:solidFill>
                <a:srgbClr val="9C3220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88D38D2-642D-4191-AC5B-19FA0495052A}"/>
                </a:ext>
              </a:extLst>
            </p:cNvPr>
            <p:cNvCxnSpPr>
              <a:cxnSpLocks/>
            </p:cNvCxnSpPr>
            <p:nvPr/>
          </p:nvCxnSpPr>
          <p:spPr>
            <a:xfrm>
              <a:off x="7757855" y="3838855"/>
              <a:ext cx="496419" cy="1281112"/>
            </a:xfrm>
            <a:prstGeom prst="line">
              <a:avLst/>
            </a:prstGeom>
            <a:ln w="38100" cap="rnd">
              <a:solidFill>
                <a:srgbClr val="9C3220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785837C-2D05-49C1-B762-D72D53871A04}"/>
                </a:ext>
              </a:extLst>
            </p:cNvPr>
            <p:cNvCxnSpPr>
              <a:cxnSpLocks/>
            </p:cNvCxnSpPr>
            <p:nvPr/>
          </p:nvCxnSpPr>
          <p:spPr>
            <a:xfrm>
              <a:off x="8254274" y="5119967"/>
              <a:ext cx="498943" cy="757238"/>
            </a:xfrm>
            <a:prstGeom prst="line">
              <a:avLst/>
            </a:prstGeom>
            <a:ln w="38100" cap="rnd">
              <a:solidFill>
                <a:srgbClr val="9C3220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7BEE7CB-5892-4E01-8AA3-6FCC63D1B2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43380" y="2368982"/>
              <a:ext cx="514350" cy="236385"/>
            </a:xfrm>
            <a:prstGeom prst="line">
              <a:avLst/>
            </a:prstGeom>
            <a:ln w="38100" cap="rnd">
              <a:solidFill>
                <a:srgbClr val="9C3220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7" name="Line 6">
            <a:extLst>
              <a:ext uri="{FF2B5EF4-FFF2-40B4-BE49-F238E27FC236}">
                <a16:creationId xmlns:a16="http://schemas.microsoft.com/office/drawing/2014/main" id="{35BA049D-4099-4181-95B6-7F8AB849A3F8}"/>
              </a:ext>
            </a:extLst>
          </p:cNvPr>
          <p:cNvGrpSpPr/>
          <p:nvPr/>
        </p:nvGrpSpPr>
        <p:grpSpPr>
          <a:xfrm>
            <a:off x="5232783" y="1796787"/>
            <a:ext cx="3499908" cy="3578570"/>
            <a:chOff x="5232783" y="1796787"/>
            <a:chExt cx="3499908" cy="357857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CEF87CA-8B9E-4B15-BE23-94754C3514A3}"/>
                </a:ext>
              </a:extLst>
            </p:cNvPr>
            <p:cNvCxnSpPr>
              <a:cxnSpLocks/>
            </p:cNvCxnSpPr>
            <p:nvPr/>
          </p:nvCxnSpPr>
          <p:spPr>
            <a:xfrm>
              <a:off x="5232783" y="1796787"/>
              <a:ext cx="494123" cy="153457"/>
            </a:xfrm>
            <a:prstGeom prst="line">
              <a:avLst/>
            </a:prstGeom>
            <a:ln w="38100" cap="rnd">
              <a:solidFill>
                <a:srgbClr val="464260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A4871B9-BF25-4B2A-9615-36AA0B7F5F78}"/>
                </a:ext>
              </a:extLst>
            </p:cNvPr>
            <p:cNvCxnSpPr>
              <a:cxnSpLocks/>
            </p:cNvCxnSpPr>
            <p:nvPr/>
          </p:nvCxnSpPr>
          <p:spPr>
            <a:xfrm>
              <a:off x="5735339" y="1952305"/>
              <a:ext cx="489249" cy="795658"/>
            </a:xfrm>
            <a:prstGeom prst="line">
              <a:avLst/>
            </a:prstGeom>
            <a:ln w="38100" cap="rnd">
              <a:solidFill>
                <a:srgbClr val="464260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592BBAF-1B6B-467E-9F06-39A84463D888}"/>
                </a:ext>
              </a:extLst>
            </p:cNvPr>
            <p:cNvCxnSpPr>
              <a:cxnSpLocks/>
            </p:cNvCxnSpPr>
            <p:nvPr/>
          </p:nvCxnSpPr>
          <p:spPr>
            <a:xfrm>
              <a:off x="6229102" y="2747964"/>
              <a:ext cx="499335" cy="1321592"/>
            </a:xfrm>
            <a:prstGeom prst="line">
              <a:avLst/>
            </a:prstGeom>
            <a:ln w="38100" cap="rnd">
              <a:solidFill>
                <a:srgbClr val="464260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290AB2-51C9-4C09-A6B4-F0B9FB7450AC}"/>
                </a:ext>
              </a:extLst>
            </p:cNvPr>
            <p:cNvCxnSpPr>
              <a:cxnSpLocks/>
            </p:cNvCxnSpPr>
            <p:nvPr/>
          </p:nvCxnSpPr>
          <p:spPr>
            <a:xfrm>
              <a:off x="6730818" y="4069556"/>
              <a:ext cx="496276" cy="1305801"/>
            </a:xfrm>
            <a:prstGeom prst="line">
              <a:avLst/>
            </a:prstGeom>
            <a:ln w="38100" cap="rnd">
              <a:solidFill>
                <a:srgbClr val="464260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0C8D797-BABA-49BC-8DDC-8FB66A61699B}"/>
                </a:ext>
              </a:extLst>
            </p:cNvPr>
            <p:cNvCxnSpPr>
              <a:cxnSpLocks/>
            </p:cNvCxnSpPr>
            <p:nvPr/>
          </p:nvCxnSpPr>
          <p:spPr>
            <a:xfrm>
              <a:off x="7227094" y="5375357"/>
              <a:ext cx="1505597" cy="0"/>
            </a:xfrm>
            <a:prstGeom prst="line">
              <a:avLst/>
            </a:prstGeom>
            <a:ln w="38100" cap="rnd">
              <a:solidFill>
                <a:srgbClr val="464260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42" name="Line 2">
            <a:extLst>
              <a:ext uri="{FF2B5EF4-FFF2-40B4-BE49-F238E27FC236}">
                <a16:creationId xmlns:a16="http://schemas.microsoft.com/office/drawing/2014/main" id="{56EE4DDB-2BBE-4638-B994-246BAC0FC5FE}"/>
              </a:ext>
            </a:extLst>
          </p:cNvPr>
          <p:cNvGrpSpPr/>
          <p:nvPr/>
        </p:nvGrpSpPr>
        <p:grpSpPr>
          <a:xfrm>
            <a:off x="5254626" y="1790000"/>
            <a:ext cx="3472655" cy="3574505"/>
            <a:chOff x="5254626" y="1790000"/>
            <a:chExt cx="3472655" cy="3574505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8AC0F51-9B91-4683-B6A9-5CC8B2056DB5}"/>
                </a:ext>
              </a:extLst>
            </p:cNvPr>
            <p:cNvCxnSpPr>
              <a:cxnSpLocks/>
            </p:cNvCxnSpPr>
            <p:nvPr/>
          </p:nvCxnSpPr>
          <p:spPr>
            <a:xfrm>
              <a:off x="6737455" y="2144205"/>
              <a:ext cx="489639" cy="877601"/>
            </a:xfrm>
            <a:prstGeom prst="line">
              <a:avLst/>
            </a:prstGeom>
            <a:ln w="38100" cap="rnd">
              <a:solidFill>
                <a:srgbClr val="E3955B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13DA68E-5CC2-47A4-A199-04589D0437D6}"/>
                </a:ext>
              </a:extLst>
            </p:cNvPr>
            <p:cNvCxnSpPr>
              <a:cxnSpLocks/>
            </p:cNvCxnSpPr>
            <p:nvPr/>
          </p:nvCxnSpPr>
          <p:spPr>
            <a:xfrm>
              <a:off x="7229474" y="3021806"/>
              <a:ext cx="500064" cy="1557618"/>
            </a:xfrm>
            <a:prstGeom prst="line">
              <a:avLst/>
            </a:prstGeom>
            <a:ln w="38100" cap="rnd">
              <a:solidFill>
                <a:srgbClr val="E3955B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7C8B8C7-FB12-4EE8-A3D9-9DBA1132F96A}"/>
                </a:ext>
              </a:extLst>
            </p:cNvPr>
            <p:cNvCxnSpPr>
              <a:cxnSpLocks/>
            </p:cNvCxnSpPr>
            <p:nvPr/>
          </p:nvCxnSpPr>
          <p:spPr>
            <a:xfrm>
              <a:off x="8233748" y="5328542"/>
              <a:ext cx="493533" cy="35963"/>
            </a:xfrm>
            <a:prstGeom prst="line">
              <a:avLst/>
            </a:prstGeom>
            <a:ln w="38100" cap="rnd">
              <a:solidFill>
                <a:srgbClr val="E3955B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26EF248-7D6E-4345-954A-E9369D3E29B1}"/>
                </a:ext>
              </a:extLst>
            </p:cNvPr>
            <p:cNvCxnSpPr>
              <a:cxnSpLocks/>
            </p:cNvCxnSpPr>
            <p:nvPr/>
          </p:nvCxnSpPr>
          <p:spPr>
            <a:xfrm>
              <a:off x="7737936" y="4589754"/>
              <a:ext cx="496427" cy="739484"/>
            </a:xfrm>
            <a:prstGeom prst="line">
              <a:avLst/>
            </a:prstGeom>
            <a:ln w="38100" cap="rnd">
              <a:solidFill>
                <a:srgbClr val="E3955B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D381B06-90A7-473F-BBE3-F81C64BA4D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22206" y="1861176"/>
              <a:ext cx="501660" cy="275049"/>
            </a:xfrm>
            <a:prstGeom prst="line">
              <a:avLst/>
            </a:prstGeom>
            <a:ln w="38100" cap="rnd">
              <a:solidFill>
                <a:srgbClr val="E3955B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F9B33238-1D70-4C51-94C2-FE4B541959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27610" y="1797493"/>
              <a:ext cx="494599" cy="61622"/>
            </a:xfrm>
            <a:prstGeom prst="line">
              <a:avLst/>
            </a:prstGeom>
            <a:ln w="38100" cap="rnd">
              <a:solidFill>
                <a:srgbClr val="E3955B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A473BB17-F4A7-4BCC-9CB7-BD786A7FD4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54626" y="1790000"/>
              <a:ext cx="472280" cy="7844"/>
            </a:xfrm>
            <a:prstGeom prst="line">
              <a:avLst/>
            </a:prstGeom>
            <a:ln w="38100" cap="rnd">
              <a:solidFill>
                <a:srgbClr val="E3955B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96" name="Line 1">
            <a:extLst>
              <a:ext uri="{FF2B5EF4-FFF2-40B4-BE49-F238E27FC236}">
                <a16:creationId xmlns:a16="http://schemas.microsoft.com/office/drawing/2014/main" id="{9A34DDB8-CEB1-402C-A0A4-59945557F7B5}"/>
              </a:ext>
            </a:extLst>
          </p:cNvPr>
          <p:cNvGrpSpPr/>
          <p:nvPr/>
        </p:nvGrpSpPr>
        <p:grpSpPr>
          <a:xfrm>
            <a:off x="5234576" y="1789360"/>
            <a:ext cx="2988177" cy="3583164"/>
            <a:chOff x="5237458" y="2375421"/>
            <a:chExt cx="2988177" cy="3583164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D3F4CB4-B1F1-4054-B6C9-DEB68AF9B190}"/>
                </a:ext>
              </a:extLst>
            </p:cNvPr>
            <p:cNvCxnSpPr>
              <a:cxnSpLocks/>
            </p:cNvCxnSpPr>
            <p:nvPr/>
          </p:nvCxnSpPr>
          <p:spPr>
            <a:xfrm>
              <a:off x="6732490" y="3121044"/>
              <a:ext cx="511773" cy="1415511"/>
            </a:xfrm>
            <a:prstGeom prst="line">
              <a:avLst/>
            </a:prstGeom>
            <a:ln w="38100" cap="rnd">
              <a:solidFill>
                <a:srgbClr val="005DA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F73F139-5361-4F29-AE2D-D2361B163D49}"/>
                </a:ext>
              </a:extLst>
            </p:cNvPr>
            <p:cNvCxnSpPr>
              <a:cxnSpLocks/>
            </p:cNvCxnSpPr>
            <p:nvPr/>
          </p:nvCxnSpPr>
          <p:spPr>
            <a:xfrm>
              <a:off x="7244263" y="4536555"/>
              <a:ext cx="493742" cy="1235418"/>
            </a:xfrm>
            <a:prstGeom prst="line">
              <a:avLst/>
            </a:prstGeom>
            <a:ln w="38100" cap="rnd">
              <a:solidFill>
                <a:srgbClr val="005DA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3388942-D7D4-4118-A114-93637CD6AC71}"/>
                </a:ext>
              </a:extLst>
            </p:cNvPr>
            <p:cNvCxnSpPr>
              <a:cxnSpLocks/>
            </p:cNvCxnSpPr>
            <p:nvPr/>
          </p:nvCxnSpPr>
          <p:spPr>
            <a:xfrm>
              <a:off x="7744282" y="5774806"/>
              <a:ext cx="481353" cy="183779"/>
            </a:xfrm>
            <a:prstGeom prst="line">
              <a:avLst/>
            </a:prstGeom>
            <a:ln w="38100" cap="rnd">
              <a:solidFill>
                <a:srgbClr val="005DA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86AE2AB4-38BB-43FC-A35F-E3A685EDD9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29263" y="2522423"/>
              <a:ext cx="500650" cy="598622"/>
            </a:xfrm>
            <a:prstGeom prst="line">
              <a:avLst/>
            </a:prstGeom>
            <a:ln w="38100" cap="rnd">
              <a:solidFill>
                <a:srgbClr val="005DA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A90365F-4457-4F59-8136-58A6A524459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37458" y="2375421"/>
              <a:ext cx="494712" cy="39440"/>
            </a:xfrm>
            <a:prstGeom prst="line">
              <a:avLst/>
            </a:prstGeom>
            <a:ln w="38100" cap="rnd">
              <a:solidFill>
                <a:srgbClr val="005DA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9892803-1471-4D26-9B27-B9EE16225A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29789" y="2417242"/>
              <a:ext cx="501936" cy="103120"/>
            </a:xfrm>
            <a:prstGeom prst="line">
              <a:avLst/>
            </a:prstGeom>
            <a:ln w="38100" cap="rnd">
              <a:solidFill>
                <a:srgbClr val="005DA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95" name="Line 3">
            <a:extLst>
              <a:ext uri="{FF2B5EF4-FFF2-40B4-BE49-F238E27FC236}">
                <a16:creationId xmlns:a16="http://schemas.microsoft.com/office/drawing/2014/main" id="{13B84549-EDE0-4FE9-9D5E-7909398DB3AA}"/>
              </a:ext>
            </a:extLst>
          </p:cNvPr>
          <p:cNvGrpSpPr/>
          <p:nvPr/>
        </p:nvGrpSpPr>
        <p:grpSpPr>
          <a:xfrm>
            <a:off x="4219575" y="1790000"/>
            <a:ext cx="4517484" cy="3585359"/>
            <a:chOff x="4219575" y="1790000"/>
            <a:chExt cx="4517484" cy="358535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0B4A244-1A19-41E6-B13D-84975C8A18E9}"/>
                </a:ext>
              </a:extLst>
            </p:cNvPr>
            <p:cNvCxnSpPr>
              <a:cxnSpLocks/>
            </p:cNvCxnSpPr>
            <p:nvPr/>
          </p:nvCxnSpPr>
          <p:spPr>
            <a:xfrm>
              <a:off x="5231606" y="1790000"/>
              <a:ext cx="495300" cy="755970"/>
            </a:xfrm>
            <a:prstGeom prst="line">
              <a:avLst/>
            </a:prstGeom>
            <a:ln w="38100" cap="rnd">
              <a:solidFill>
                <a:srgbClr val="127C35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D932D7E-20C6-40A8-839F-58862C0B91A7}"/>
                </a:ext>
              </a:extLst>
            </p:cNvPr>
            <p:cNvCxnSpPr>
              <a:cxnSpLocks/>
            </p:cNvCxnSpPr>
            <p:nvPr/>
          </p:nvCxnSpPr>
          <p:spPr>
            <a:xfrm>
              <a:off x="5726906" y="2545970"/>
              <a:ext cx="506700" cy="2166524"/>
            </a:xfrm>
            <a:prstGeom prst="line">
              <a:avLst/>
            </a:prstGeom>
            <a:ln w="38100" cap="rnd">
              <a:solidFill>
                <a:srgbClr val="127C35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E2D51BD-39C7-40D7-B684-0E25B10DFB6E}"/>
                </a:ext>
              </a:extLst>
            </p:cNvPr>
            <p:cNvCxnSpPr>
              <a:cxnSpLocks/>
            </p:cNvCxnSpPr>
            <p:nvPr/>
          </p:nvCxnSpPr>
          <p:spPr>
            <a:xfrm>
              <a:off x="6233606" y="4712494"/>
              <a:ext cx="498187" cy="662863"/>
            </a:xfrm>
            <a:prstGeom prst="line">
              <a:avLst/>
            </a:prstGeom>
            <a:ln w="38100" cap="rnd">
              <a:solidFill>
                <a:srgbClr val="127C35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8C78B3F-3F16-48B3-B364-EDBCF51624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1793" y="5375358"/>
              <a:ext cx="2005266" cy="1"/>
            </a:xfrm>
            <a:prstGeom prst="line">
              <a:avLst/>
            </a:prstGeom>
            <a:ln w="38100" cap="rnd">
              <a:solidFill>
                <a:srgbClr val="127C35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74DB1BA8-C63A-41AB-9CFA-04BA2AC04B4A}"/>
                </a:ext>
              </a:extLst>
            </p:cNvPr>
            <p:cNvCxnSpPr>
              <a:cxnSpLocks/>
            </p:cNvCxnSpPr>
            <p:nvPr/>
          </p:nvCxnSpPr>
          <p:spPr>
            <a:xfrm>
              <a:off x="4219575" y="1790000"/>
              <a:ext cx="1010238" cy="0"/>
            </a:xfrm>
            <a:prstGeom prst="line">
              <a:avLst/>
            </a:prstGeom>
            <a:ln w="38100" cap="rnd">
              <a:solidFill>
                <a:srgbClr val="127C35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516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22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processors: 4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4 moldable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utilization: 70%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1724" y="1617712"/>
            <a:ext cx="5322948" cy="422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049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1833-DCF9-41A2-A9F9-9348698E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ABF4-E115-49BC-85EC-B678EA7A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en-GB" dirty="0"/>
              <a:t> </a:t>
            </a:r>
            <a:r>
              <a:rPr lang="en-GB" strike="sngStrike" dirty="0"/>
              <a:t>Gang schedulability analysis</a:t>
            </a:r>
          </a:p>
          <a:p>
            <a:r>
              <a:rPr lang="en-GB" dirty="0"/>
              <a:t> New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33CC8-B6F2-44D0-B0E0-CF89CDB3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2052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JLFP limitations with moldable gang</a:t>
            </a:r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24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54E2822-8909-4873-AF29-2578D61D18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5350"/>
            <a:ext cx="3819806" cy="15313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10"/>
            <a:ext cx="3819806" cy="15399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blipFill>
                <a:blip r:embed="rId9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3765983" y="4353559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3" y="4353559"/>
                <a:ext cx="1276663" cy="300082"/>
              </a:xfrm>
              <a:prstGeom prst="rect">
                <a:avLst/>
              </a:prstGeom>
              <a:blipFill>
                <a:blip r:embed="rId10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blipFill>
                <a:blip r:embed="rId11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blipFill>
                <a:blip r:embed="rId12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1301241" y="4158688"/>
            <a:ext cx="21046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J</a:t>
            </a:r>
            <a:r>
              <a:rPr lang="en-GB" sz="1350" dirty="0"/>
              <a:t>L</a:t>
            </a:r>
            <a:r>
              <a:rPr lang="en-150" sz="1350" dirty="0"/>
              <a:t>F</a:t>
            </a:r>
            <a:r>
              <a:rPr lang="en-GB" sz="1350" dirty="0"/>
              <a:t>P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e</a:t>
            </a:r>
            <a:r>
              <a:rPr lang="en-GB" sz="135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9946016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9946016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8157467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8157467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9883789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9883789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6632638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6632638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3015286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3015286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9460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Reservation-based gang </a:t>
            </a:r>
            <a:r>
              <a:rPr lang="en-GB" dirty="0"/>
              <a:t>scheduler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4283"/>
            <a:ext cx="7886700" cy="1427839"/>
          </a:xfrm>
        </p:spPr>
        <p:txBody>
          <a:bodyPr>
            <a:normAutofit lnSpcReduction="10000"/>
          </a:bodyPr>
          <a:lstStyle/>
          <a:p>
            <a:r>
              <a:rPr lang="en-GB" noProof="0" dirty="0"/>
              <a:t>Reservation-based</a:t>
            </a:r>
          </a:p>
          <a:p>
            <a:r>
              <a:rPr lang="en-GB" dirty="0"/>
              <a:t>Reserve cores of higher-priority tasks and distribute the remaining ones among lower priority tasks</a:t>
            </a:r>
            <a:endParaRPr lang="en-GB" noProof="0" dirty="0"/>
          </a:p>
          <a:p>
            <a:r>
              <a:rPr lang="en-GB" noProof="0" dirty="0"/>
              <a:t>Non-work conserving scheduler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25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6" cy="15313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6" cy="15399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5536" cy="15382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3" cy="15399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3" cy="15399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C28923-C96B-467C-92DB-DAF6989AD4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3" cy="1531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blipFill>
                <a:blip r:embed="rId9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3765983" y="4352348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3" y="4352348"/>
                <a:ext cx="1276663" cy="300082"/>
              </a:xfrm>
              <a:prstGeom prst="rect">
                <a:avLst/>
              </a:prstGeom>
              <a:blipFill>
                <a:blip r:embed="rId10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blipFill>
                <a:blip r:embed="rId11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blipFill>
                <a:blip r:embed="rId12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1342271" y="4169826"/>
            <a:ext cx="21046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ResG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e</a:t>
            </a:r>
            <a:r>
              <a:rPr lang="en-GB" sz="135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692146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692146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6445528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6445528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3169937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3169937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3740665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3740665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3541136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3541136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8816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0" grpId="2"/>
      <p:bldP spid="20" grpId="3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5">
            <a:extLst>
              <a:ext uri="{FF2B5EF4-FFF2-40B4-BE49-F238E27FC236}">
                <a16:creationId xmlns:a16="http://schemas.microsoft.com/office/drawing/2014/main" id="{089CCFA4-AF15-4A26-9EC8-3297A7A65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9205" y="1885256"/>
            <a:ext cx="4751263" cy="37461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349F55-E55A-40B6-8B24-8E2DF06F5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JLFP vs ResG in simulator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C678-21C6-486E-8C86-A3132E22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26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83E60B-572A-4C09-A86E-79F49ED73B78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7521303" y="2846533"/>
            <a:ext cx="627110" cy="38340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1824ED-0AB7-4246-A703-A8C3390782BB}"/>
              </a:ext>
            </a:extLst>
          </p:cNvPr>
          <p:cNvSpPr txBox="1"/>
          <p:nvPr/>
        </p:nvSpPr>
        <p:spPr>
          <a:xfrm>
            <a:off x="7590397" y="2546451"/>
            <a:ext cx="11160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This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BBCD41-3BEB-450A-860C-40C3ACEC7E5B}"/>
              </a:ext>
            </a:extLst>
          </p:cNvPr>
          <p:cNvSpPr txBox="1"/>
          <p:nvPr/>
        </p:nvSpPr>
        <p:spPr>
          <a:xfrm>
            <a:off x="4551830" y="4065028"/>
            <a:ext cx="121430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Baseline (JLFP)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EFAE17-A2A3-4063-82E6-B6B87204D0BF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766136" y="3661239"/>
            <a:ext cx="793770" cy="55383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8A55786-2F39-4AA0-A011-4507B610C882}"/>
              </a:ext>
            </a:extLst>
          </p:cNvPr>
          <p:cNvSpPr txBox="1"/>
          <p:nvPr/>
        </p:nvSpPr>
        <p:spPr>
          <a:xfrm>
            <a:off x="5693073" y="5663547"/>
            <a:ext cx="15976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System utilization 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8ED3C0-9001-4940-A217-5777FBF212E0}"/>
              </a:ext>
            </a:extLst>
          </p:cNvPr>
          <p:cNvSpPr txBox="1"/>
          <p:nvPr/>
        </p:nvSpPr>
        <p:spPr>
          <a:xfrm rot="16200000">
            <a:off x="3031428" y="3153073"/>
            <a:ext cx="13317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Schedulability %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6AD757-8A42-4F07-89C4-54BEC1F2A651}"/>
              </a:ext>
            </a:extLst>
          </p:cNvPr>
          <p:cNvGrpSpPr/>
          <p:nvPr/>
        </p:nvGrpSpPr>
        <p:grpSpPr>
          <a:xfrm>
            <a:off x="6767839" y="2415540"/>
            <a:ext cx="300082" cy="2108230"/>
            <a:chOff x="6278818" y="1275252"/>
            <a:chExt cx="400108" cy="281097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71681A0-682C-4AFA-9EF7-B981E42C7EC2}"/>
                </a:ext>
              </a:extLst>
            </p:cNvPr>
            <p:cNvCxnSpPr>
              <a:cxnSpLocks/>
            </p:cNvCxnSpPr>
            <p:nvPr/>
          </p:nvCxnSpPr>
          <p:spPr>
            <a:xfrm>
              <a:off x="6612392" y="1275252"/>
              <a:ext cx="4308" cy="2810973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EDE13B-37BB-438F-878C-E1345BC94CBE}"/>
                </a:ext>
              </a:extLst>
            </p:cNvPr>
            <p:cNvSpPr txBox="1"/>
            <p:nvPr/>
          </p:nvSpPr>
          <p:spPr>
            <a:xfrm rot="16200000">
              <a:off x="6154832" y="2324234"/>
              <a:ext cx="648079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64%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C3F56C-54EA-4EBD-A385-9BD96972EFB1}"/>
              </a:ext>
            </a:extLst>
          </p:cNvPr>
          <p:cNvGrpSpPr/>
          <p:nvPr/>
        </p:nvGrpSpPr>
        <p:grpSpPr>
          <a:xfrm>
            <a:off x="7221220" y="3467100"/>
            <a:ext cx="300082" cy="1772603"/>
            <a:chOff x="6274770" y="1756093"/>
            <a:chExt cx="400108" cy="2363470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8140C52-AC83-481F-B7F5-67582604E902}"/>
                </a:ext>
              </a:extLst>
            </p:cNvPr>
            <p:cNvCxnSpPr>
              <a:cxnSpLocks/>
            </p:cNvCxnSpPr>
            <p:nvPr/>
          </p:nvCxnSpPr>
          <p:spPr>
            <a:xfrm>
              <a:off x="6603276" y="1756093"/>
              <a:ext cx="13425" cy="2363470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64AFA9-A810-4636-A0AB-C20297B81D56}"/>
                </a:ext>
              </a:extLst>
            </p:cNvPr>
            <p:cNvSpPr txBox="1"/>
            <p:nvPr/>
          </p:nvSpPr>
          <p:spPr>
            <a:xfrm rot="16200000">
              <a:off x="6150785" y="2597999"/>
              <a:ext cx="648078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55%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BA97775-0127-43DF-8D4B-29426B4A01EB}"/>
              </a:ext>
            </a:extLst>
          </p:cNvPr>
          <p:cNvGrpSpPr/>
          <p:nvPr/>
        </p:nvGrpSpPr>
        <p:grpSpPr>
          <a:xfrm>
            <a:off x="6309961" y="2164080"/>
            <a:ext cx="300082" cy="1065861"/>
            <a:chOff x="6278048" y="2642853"/>
            <a:chExt cx="400108" cy="1421147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0EAF9E5-0B25-4B9F-831C-2CBDEE2FF620}"/>
                </a:ext>
              </a:extLst>
            </p:cNvPr>
            <p:cNvCxnSpPr>
              <a:cxnSpLocks/>
            </p:cNvCxnSpPr>
            <p:nvPr/>
          </p:nvCxnSpPr>
          <p:spPr>
            <a:xfrm>
              <a:off x="6616700" y="2642853"/>
              <a:ext cx="0" cy="1421147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6DD54C-842C-4C66-8E4A-E4C7407882FC}"/>
                </a:ext>
              </a:extLst>
            </p:cNvPr>
            <p:cNvSpPr txBox="1"/>
            <p:nvPr/>
          </p:nvSpPr>
          <p:spPr>
            <a:xfrm rot="16200000">
              <a:off x="6154062" y="3063779"/>
              <a:ext cx="648080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33%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1D3381E-37C0-4A38-9298-C65EF96B861D}"/>
              </a:ext>
            </a:extLst>
          </p:cNvPr>
          <p:cNvSpPr txBox="1"/>
          <p:nvPr/>
        </p:nvSpPr>
        <p:spPr>
          <a:xfrm>
            <a:off x="628650" y="2068494"/>
            <a:ext cx="287791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800"/>
              </a:spcAft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100" dirty="0"/>
              <a:t>Evaluated in simulator</a:t>
            </a:r>
          </a:p>
          <a:p>
            <a:pPr marL="214313" indent="-214313">
              <a:spcAft>
                <a:spcPts val="1800"/>
              </a:spcAft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100" dirty="0"/>
              <a:t>Randomly generated task sets</a:t>
            </a:r>
          </a:p>
        </p:txBody>
      </p:sp>
    </p:spTree>
    <p:extLst>
      <p:ext uri="{BB962C8B-B14F-4D97-AF65-F5344CB8AC3E}">
        <p14:creationId xmlns:p14="http://schemas.microsoft.com/office/powerpoint/2010/main" val="314345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18" grpId="0"/>
      <p:bldP spid="23" grpId="0"/>
      <p:bldP spid="39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AC464-C82D-4900-A496-7116DACE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9134C-A11C-44C1-945E-455F05875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proposed a new analysis for limited-preemptive moldable gang tasks</a:t>
            </a:r>
          </a:p>
          <a:p>
            <a:endParaRPr lang="en-GB" dirty="0"/>
          </a:p>
          <a:p>
            <a:r>
              <a:rPr lang="en-GB" dirty="0"/>
              <a:t>We showed the impact of choosing the level of parallelism in moldable gang tasks</a:t>
            </a:r>
          </a:p>
          <a:p>
            <a:endParaRPr lang="en-GB" dirty="0"/>
          </a:p>
          <a:p>
            <a:r>
              <a:rPr lang="en-GB" dirty="0"/>
              <a:t>We proposed a new non-work-conserving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9C2A2-1E2E-471D-929C-5C033FD51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881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78C2-1ECD-4E15-B589-CA7F5A0F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F329-5939-49EA-BFFD-9998685EF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maximum parallelism of a gang task has a big role in the schedulability</a:t>
            </a:r>
          </a:p>
          <a:p>
            <a:endParaRPr lang="en-GB" dirty="0"/>
          </a:p>
          <a:p>
            <a:r>
              <a:rPr lang="en-GB" dirty="0"/>
              <a:t>With a better scheduling policy one can improve the schedulability of moldable gang tasks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E9EBA-6E14-47B4-990F-23C3648C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33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C5DC2-939F-4532-AD94-EC8161D08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36A91-7FE5-422E-A9BE-76ECF8297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Further reduce sources of pessimism with precedence constraints</a:t>
            </a:r>
          </a:p>
          <a:p>
            <a:endParaRPr lang="en-GB" dirty="0"/>
          </a:p>
          <a:p>
            <a:r>
              <a:rPr lang="en-GB" dirty="0"/>
              <a:t>Provide an SAG analysis for the new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171E3-0A39-4165-9461-753984592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676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D6CE-1B96-4441-A1A2-B93700B3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D36C5-5AF4-44BF-8B22-80592F055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Task</a:t>
            </a:r>
          </a:p>
          <a:p>
            <a:pPr lvl="1"/>
            <a:r>
              <a:rPr lang="en-GB" dirty="0"/>
              <a:t>A functionality of the system</a:t>
            </a:r>
          </a:p>
          <a:p>
            <a:r>
              <a:rPr lang="en-GB" dirty="0"/>
              <a:t>Job</a:t>
            </a:r>
          </a:p>
          <a:p>
            <a:pPr lvl="1"/>
            <a:r>
              <a:rPr lang="en-GB" dirty="0"/>
              <a:t>Instance of a task</a:t>
            </a:r>
          </a:p>
          <a:p>
            <a:r>
              <a:rPr lang="en-GB" dirty="0"/>
              <a:t>Schedule</a:t>
            </a:r>
          </a:p>
          <a:p>
            <a:pPr lvl="1"/>
            <a:r>
              <a:rPr lang="en-GB" dirty="0"/>
              <a:t>A particular assignment of jobs to the processors and time intervals</a:t>
            </a:r>
          </a:p>
          <a:p>
            <a:r>
              <a:rPr lang="en-GB" dirty="0"/>
              <a:t>Scheduling policy</a:t>
            </a:r>
          </a:p>
          <a:p>
            <a:pPr lvl="1"/>
            <a:r>
              <a:rPr lang="en-GB" dirty="0"/>
              <a:t>Algorithm that produces a schedule</a:t>
            </a:r>
          </a:p>
          <a:p>
            <a:pPr lvl="1"/>
            <a:r>
              <a:rPr lang="en-GB" dirty="0"/>
              <a:t>FIFO, Round-Robin, JLFP, EDF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C01D2-F586-405A-B125-3B1410191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57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42A0-EC5B-4FE4-B75A-515020893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761091"/>
          </a:xfrm>
        </p:spPr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829D8-FEB3-4534-8432-72F422C3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30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EC416-4F71-4AC9-90FF-A825C60E8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2742753"/>
            <a:ext cx="3819805" cy="1531363"/>
          </a:xfrm>
          <a:prstGeom prst="rect">
            <a:avLst/>
          </a:prstGeom>
        </p:spPr>
      </p:pic>
      <p:pic>
        <p:nvPicPr>
          <p:cNvPr id="6" name="sag_cores">
            <a:extLst>
              <a:ext uri="{FF2B5EF4-FFF2-40B4-BE49-F238E27FC236}">
                <a16:creationId xmlns:a16="http://schemas.microsoft.com/office/drawing/2014/main" id="{E2E4CD41-C577-4CB7-83DD-AD1C100F3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9037" y="1919886"/>
            <a:ext cx="2297826" cy="317709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1ED054-742E-446A-A462-8FB7B51D16FB}"/>
              </a:ext>
            </a:extLst>
          </p:cNvPr>
          <p:cNvCxnSpPr>
            <a:cxnSpLocks/>
          </p:cNvCxnSpPr>
          <p:nvPr/>
        </p:nvCxnSpPr>
        <p:spPr>
          <a:xfrm flipH="1">
            <a:off x="6977571" y="3710720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FE2209-A5E4-4C0F-82DF-17F51A4917DD}"/>
              </a:ext>
            </a:extLst>
          </p:cNvPr>
          <p:cNvCxnSpPr>
            <a:cxnSpLocks/>
          </p:cNvCxnSpPr>
          <p:nvPr/>
        </p:nvCxnSpPr>
        <p:spPr>
          <a:xfrm>
            <a:off x="6977571" y="3710720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3BE5FE-5D38-4151-842C-9BC97CFDDABB}"/>
              </a:ext>
            </a:extLst>
          </p:cNvPr>
          <p:cNvCxnSpPr>
            <a:cxnSpLocks/>
          </p:cNvCxnSpPr>
          <p:nvPr/>
        </p:nvCxnSpPr>
        <p:spPr>
          <a:xfrm flipH="1">
            <a:off x="6977571" y="2152926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0974BE-BC4A-47D8-AA8A-268B14F60064}"/>
              </a:ext>
            </a:extLst>
          </p:cNvPr>
          <p:cNvCxnSpPr>
            <a:cxnSpLocks/>
          </p:cNvCxnSpPr>
          <p:nvPr/>
        </p:nvCxnSpPr>
        <p:spPr>
          <a:xfrm>
            <a:off x="6977571" y="2152926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8297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3B98-7E35-4575-B975-84E74400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SAG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D9792-E136-4F4C-8A78-CEE9DBDC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31</a:t>
            </a:fld>
            <a:endParaRPr lang="en-GB" dirty="0"/>
          </a:p>
        </p:txBody>
      </p:sp>
      <p:pic>
        <p:nvPicPr>
          <p:cNvPr id="6" name="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E51158-6B95-4AED-A8FB-78B824DA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8" name="global_j1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8BDB1E-65CD-4047-B1C5-4763C9B72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32" name="global_j1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0E2EF-B714-43CE-A668-9E3EE5B39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869215"/>
            <a:ext cx="3775796" cy="1339799"/>
          </a:xfrm>
          <a:prstGeom prst="rect">
            <a:avLst/>
          </a:prstGeom>
        </p:spPr>
      </p:pic>
      <p:pic>
        <p:nvPicPr>
          <p:cNvPr id="10" name="global_j1_0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AC38DF-FC3A-49D5-8CDB-4865F8A61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12" name="global_j2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AF34F2-A4A6-4030-9811-7AAF06D5B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34" name="global_j2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BC2D9D-5766-44E8-BEA0-5852797EE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869215"/>
            <a:ext cx="3775796" cy="1339799"/>
          </a:xfrm>
          <a:prstGeom prst="rect">
            <a:avLst/>
          </a:prstGeom>
        </p:spPr>
      </p:pic>
      <p:pic>
        <p:nvPicPr>
          <p:cNvPr id="14" name="glboal_j2_02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EC44DFDE-9A03-41D9-BD0E-9DA176E3F8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16" name="global_j2_0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E16527-0862-4463-99CD-6E46B9B48E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18" name="global_j2_0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1DEEA7-7944-4C98-9CBE-DF17EA6F2A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4213"/>
            <a:ext cx="3779691" cy="10276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state_00">
            <a:extLst>
              <a:ext uri="{FF2B5EF4-FFF2-40B4-BE49-F238E27FC236}">
                <a16:creationId xmlns:a16="http://schemas.microsoft.com/office/drawing/2014/main" id="{ABAE46F2-E735-42CD-81D5-E4987AE840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0671"/>
            <a:ext cx="3103875" cy="1387338"/>
          </a:xfrm>
          <a:prstGeom prst="rect">
            <a:avLst/>
          </a:prstGeom>
        </p:spPr>
      </p:pic>
      <p:pic>
        <p:nvPicPr>
          <p:cNvPr id="23" name="state_01">
            <a:extLst>
              <a:ext uri="{FF2B5EF4-FFF2-40B4-BE49-F238E27FC236}">
                <a16:creationId xmlns:a16="http://schemas.microsoft.com/office/drawing/2014/main" id="{488BA744-3B60-4B0C-967D-01DE637131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4" cy="1379500"/>
          </a:xfrm>
          <a:prstGeom prst="rect">
            <a:avLst/>
          </a:prstGeom>
        </p:spPr>
      </p:pic>
      <p:pic>
        <p:nvPicPr>
          <p:cNvPr id="24" name="state_02">
            <a:extLst>
              <a:ext uri="{FF2B5EF4-FFF2-40B4-BE49-F238E27FC236}">
                <a16:creationId xmlns:a16="http://schemas.microsoft.com/office/drawing/2014/main" id="{50CBF8AA-79DD-4DFE-A2AC-0D6AD9787E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5" cy="1379500"/>
          </a:xfrm>
          <a:prstGeom prst="rect">
            <a:avLst/>
          </a:prstGeom>
        </p:spPr>
      </p:pic>
      <p:pic>
        <p:nvPicPr>
          <p:cNvPr id="26" name="state_03" hidden="1">
            <a:extLst>
              <a:ext uri="{FF2B5EF4-FFF2-40B4-BE49-F238E27FC236}">
                <a16:creationId xmlns:a16="http://schemas.microsoft.com/office/drawing/2014/main" id="{53E03208-75B9-4639-B955-2DA3E21359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5" cy="1379500"/>
          </a:xfrm>
          <a:prstGeom prst="rect">
            <a:avLst/>
          </a:prstGeom>
        </p:spPr>
      </p:pic>
      <p:pic>
        <p:nvPicPr>
          <p:cNvPr id="28" name="state_04">
            <a:extLst>
              <a:ext uri="{FF2B5EF4-FFF2-40B4-BE49-F238E27FC236}">
                <a16:creationId xmlns:a16="http://schemas.microsoft.com/office/drawing/2014/main" id="{50C37EBE-2EB0-4A84-8039-7855BC6148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5" cy="1379500"/>
          </a:xfrm>
          <a:prstGeom prst="rect">
            <a:avLst/>
          </a:prstGeom>
        </p:spPr>
      </p:pic>
      <p:pic>
        <p:nvPicPr>
          <p:cNvPr id="35" name="state_05">
            <a:extLst>
              <a:ext uri="{FF2B5EF4-FFF2-40B4-BE49-F238E27FC236}">
                <a16:creationId xmlns:a16="http://schemas.microsoft.com/office/drawing/2014/main" id="{36462B6F-178C-492A-8F23-80801B5729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2" y="3794591"/>
            <a:ext cx="3103874" cy="1379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strike="no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2611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pPr/>
              <a:t>32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/>
              <p:nvPr/>
            </p:nvSpPr>
            <p:spPr>
              <a:xfrm>
                <a:off x="450058" y="1943930"/>
                <a:ext cx="2450307" cy="303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𝐸𝑆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1943930"/>
                <a:ext cx="2450307" cy="3036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/>
              <p:nvPr/>
            </p:nvSpPr>
            <p:spPr>
              <a:xfrm>
                <a:off x="450058" y="2307679"/>
                <a:ext cx="2807494" cy="304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𝐿𝑆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2307679"/>
                <a:ext cx="2807494" cy="304827"/>
              </a:xfrm>
              <a:prstGeom prst="rect">
                <a:avLst/>
              </a:prstGeom>
              <a:blipFill>
                <a:blip r:embed="rId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/>
              <p:nvPr/>
            </p:nvSpPr>
            <p:spPr>
              <a:xfrm>
                <a:off x="450058" y="2676217"/>
                <a:ext cx="3664745" cy="367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Upp>
                                    <m:limUp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⁡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200">
                                                  <a:latin typeface="Cambria Math" panose="02040503050406030204" pitchFamily="18" charset="0"/>
                                                </a:rPr>
                                                <m:t>max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func>
                                        </m:sup>
                                      </m:sSubSup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ℛ</m:t>
                                          </m:r>
                                        </m:e>
                                        <m:sup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2676217"/>
                <a:ext cx="3664745" cy="367088"/>
              </a:xfrm>
              <a:prstGeom prst="rect">
                <a:avLst/>
              </a:prstGeom>
              <a:blipFill>
                <a:blip r:embed="rId4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/>
              <p:nvPr/>
            </p:nvSpPr>
            <p:spPr>
              <a:xfrm>
                <a:off x="450058" y="3066901"/>
                <a:ext cx="3664745" cy="362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Upp>
                      <m:r>
                        <a:rPr lang="en-GB" sz="1200" i="1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3066901"/>
                <a:ext cx="3664745" cy="362728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/>
              <p:nvPr/>
            </p:nvSpPr>
            <p:spPr>
              <a:xfrm>
                <a:off x="4207670" y="1937429"/>
                <a:ext cx="2450307" cy="308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𝐸𝑆</m:t>
                      </m:r>
                      <m:sSubSup>
                        <m:sSubSu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𝑔𝑎𝑛𝑔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0" y="1937429"/>
                <a:ext cx="2450307" cy="3085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/>
              <p:nvPr/>
            </p:nvSpPr>
            <p:spPr>
              <a:xfrm>
                <a:off x="4207671" y="2252887"/>
                <a:ext cx="2807494" cy="304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𝐿𝑆</m:t>
                      </m:r>
                      <m:sSubSup>
                        <m:sSubSu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𝑎𝑣𝑎𝑖𝑙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1" y="2252887"/>
                <a:ext cx="2807494" cy="30482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/>
              <p:nvPr/>
            </p:nvSpPr>
            <p:spPr>
              <a:xfrm>
                <a:off x="4207670" y="2564642"/>
                <a:ext cx="3664745" cy="449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sz="1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p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2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20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min</m:t>
                                              </m:r>
                                            </m:fName>
                                            <m:e/>
                                          </m:func>
                                        </m:sup>
                                      </m:sSubSup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2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0" y="2564642"/>
                <a:ext cx="3664745" cy="4490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/>
              <p:nvPr/>
            </p:nvSpPr>
            <p:spPr>
              <a:xfrm>
                <a:off x="4207671" y="3020714"/>
                <a:ext cx="4221955" cy="861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limLow>
                                <m:limLow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limUpp>
                                    <m:limUp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∩</m:t>
                                  </m:r>
                                  <m:sSup>
                                    <m:sSu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  <m:sup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p>
                                  </m:sSup>
                                  <m:r>
                                    <m:rPr>
                                      <m:lit/>
                                    </m:r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lim>
                              </m:limLow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sSub>
                                    <m:sSub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/>
                                        <m:sub/>
                                      </m:sSub>
                                    </m:sub>
                                    <m:sup>
                                      <m:sSup>
                                        <m:sSup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/>
                                        <m:sup/>
                                      </m:sSup>
                                    </m:sup>
                                  </m:sSubSu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,               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en-GB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      </m:t>
                                      </m:r>
                                      <m:limUpp>
                                        <m:limUpp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Up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35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e>
                                        <m:lim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lim>
                                      </m:limUpp>
                                    </m:fName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m:rPr>
                                          <m:lit/>
                                        </m:rP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eqArr>
                        </m:e>
                      </m:d>
                      <m:r>
                        <a:rPr lang="en-GB" sz="1200" i="1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1" y="3020714"/>
                <a:ext cx="4221955" cy="8611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/>
              <p:nvPr/>
            </p:nvSpPr>
            <p:spPr>
              <a:xfrm>
                <a:off x="4207671" y="4704223"/>
                <a:ext cx="2350292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𝑔𝑎𝑛𝑔</m:t>
                          </m:r>
                        </m:sub>
                      </m:sSub>
                      <m:r>
                        <a:rPr lang="en-GB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𝑒𝑥𝑎𝑐𝑡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unc>
                                  <m:func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nor/>
                                      </m:rPr>
                                      <a:rPr lang="en-GB" sz="1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otherwise</m:t>
                                    </m:r>
                                  </m:fName>
                                  <m:e/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1" y="4704223"/>
                <a:ext cx="2350292" cy="6819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/>
              <p:nvPr/>
            </p:nvSpPr>
            <p:spPr>
              <a:xfrm>
                <a:off x="6457952" y="4704223"/>
                <a:ext cx="2607467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𝑎𝑣𝑎𝑖𝑙</m:t>
                          </m:r>
                        </m:sub>
                      </m:sSub>
                      <m:r>
                        <a:rPr lang="en-GB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+∞   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2" y="4704223"/>
                <a:ext cx="2607467" cy="68191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/>
              <p:nvPr/>
            </p:nvSpPr>
            <p:spPr>
              <a:xfrm>
                <a:off x="450056" y="3440273"/>
                <a:ext cx="3664745" cy="721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2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GB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num>
                                    <m:den>
                                      <m:r>
                                        <a:rPr lang="en-GB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den>
                                  </m:f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             </m:t>
                                  </m:r>
                                </m:e>
                              </m:d>
                            </m:e>
                          </m:func>
                        </m:e>
                        <m:e>
                          <m:d>
                            <m:dPr>
                              <m:begChr m:val="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      </m:t>
                                  </m:r>
                                  <m:limUpp>
                                    <m:limUp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lim>
                                  </m:limUpp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eqAr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6" y="3440273"/>
                <a:ext cx="3664745" cy="7216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/>
              <p:nvPr/>
            </p:nvSpPr>
            <p:spPr>
              <a:xfrm>
                <a:off x="4207670" y="3885373"/>
                <a:ext cx="3664745" cy="776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      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2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20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  <m: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Sup>
                                          <m:sSubSupPr>
                                            <m:ctrlP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sSubSup>
                                              <m:sSubSupPr>
                                                <m:ctrlP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func>
                                                  <m:funcPr>
                                                    <m:ctrlPr>
                                                      <a:rPr lang="en-GB" sz="120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120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min</m:t>
                                                    </m:r>
                                                  </m:fName>
                                                  <m:e/>
                                                </m:func>
                                              </m:sup>
                                            </m:sSubSup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20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0" y="3885373"/>
                <a:ext cx="3664745" cy="7761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887DC6-52CF-4A6A-A24C-9EFCCB8EE71E}"/>
              </a:ext>
            </a:extLst>
          </p:cNvPr>
          <p:cNvCxnSpPr>
            <a:endCxn id="13" idx="3"/>
          </p:cNvCxnSpPr>
          <p:nvPr/>
        </p:nvCxnSpPr>
        <p:spPr>
          <a:xfrm>
            <a:off x="3257552" y="3236120"/>
            <a:ext cx="857251" cy="121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3835C92-B49E-414A-8F2E-1AFF03E9F8DE}"/>
              </a:ext>
            </a:extLst>
          </p:cNvPr>
          <p:cNvSpPr/>
          <p:nvPr/>
        </p:nvSpPr>
        <p:spPr>
          <a:xfrm>
            <a:off x="4511180" y="1892186"/>
            <a:ext cx="176169" cy="2234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A486F1-FB30-44C6-AD2B-4B05EF789439}"/>
              </a:ext>
            </a:extLst>
          </p:cNvPr>
          <p:cNvCxnSpPr>
            <a:cxnSpLocks/>
            <a:stCxn id="8" idx="1"/>
            <a:endCxn id="3" idx="6"/>
          </p:cNvCxnSpPr>
          <p:nvPr/>
        </p:nvCxnSpPr>
        <p:spPr>
          <a:xfrm flipH="1">
            <a:off x="4687349" y="1860002"/>
            <a:ext cx="1870613" cy="143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/>
              <p:nvPr/>
            </p:nvSpPr>
            <p:spPr>
              <a:xfrm>
                <a:off x="6557962" y="1606086"/>
                <a:ext cx="1957388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350" dirty="0"/>
                  <a:t>Check if execution with </a:t>
                </a:r>
                <a14:m>
                  <m:oMath xmlns:m="http://schemas.openxmlformats.org/officeDocument/2006/math">
                    <m:r>
                      <a:rPr lang="en-GB" sz="135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350" dirty="0"/>
                  <a:t> cores is possible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962" y="1606086"/>
                <a:ext cx="1957388" cy="507831"/>
              </a:xfrm>
              <a:prstGeom prst="rect">
                <a:avLst/>
              </a:prstGeom>
              <a:blipFill>
                <a:blip r:embed="rId14"/>
                <a:stretch>
                  <a:fillRect l="-935" t="-1190" b="-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/>
              <p:nvPr/>
            </p:nvSpPr>
            <p:spPr>
              <a:xfrm>
                <a:off x="6657977" y="1590912"/>
                <a:ext cx="1327257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35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350" dirty="0"/>
                  <a:t> cores available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977" y="1590912"/>
                <a:ext cx="1327257" cy="507831"/>
              </a:xfrm>
              <a:prstGeom prst="rect">
                <a:avLst/>
              </a:prstGeom>
              <a:blipFill>
                <a:blip r:embed="rId15"/>
                <a:stretch>
                  <a:fillRect l="-917" t="-2410" b="-120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/>
              <p:nvPr/>
            </p:nvSpPr>
            <p:spPr>
              <a:xfrm>
                <a:off x="6736555" y="2428409"/>
                <a:ext cx="1957388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35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135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sz="1350" dirty="0"/>
                  <a:t> cores </a:t>
                </a:r>
                <a:r>
                  <a:rPr lang="en-GB" sz="1350" b="1" dirty="0"/>
                  <a:t>not</a:t>
                </a:r>
                <a:r>
                  <a:rPr lang="en-GB" sz="1350" dirty="0"/>
                  <a:t> available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555" y="2428409"/>
                <a:ext cx="1957388" cy="300082"/>
              </a:xfrm>
              <a:prstGeom prst="rect">
                <a:avLst/>
              </a:prstGeom>
              <a:blipFill>
                <a:blip r:embed="rId16"/>
                <a:stretch>
                  <a:fillRect t="-2000" b="-1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CB63EFB5-21F9-4661-9FC4-F4200E95C5C2}"/>
              </a:ext>
            </a:extLst>
          </p:cNvPr>
          <p:cNvSpPr/>
          <p:nvPr/>
        </p:nvSpPr>
        <p:spPr>
          <a:xfrm>
            <a:off x="5511568" y="1991432"/>
            <a:ext cx="541089" cy="2449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95CF91-DA48-4243-A09F-EFBAEA583923}"/>
              </a:ext>
            </a:extLst>
          </p:cNvPr>
          <p:cNvCxnSpPr>
            <a:cxnSpLocks/>
            <a:stCxn id="23" idx="1"/>
            <a:endCxn id="27" idx="7"/>
          </p:cNvCxnSpPr>
          <p:nvPr/>
        </p:nvCxnSpPr>
        <p:spPr>
          <a:xfrm flipH="1">
            <a:off x="5973416" y="1844828"/>
            <a:ext cx="684561" cy="182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71845BA-8D9E-4E1A-83F7-ECA9B4A64E4F}"/>
              </a:ext>
            </a:extLst>
          </p:cNvPr>
          <p:cNvSpPr/>
          <p:nvPr/>
        </p:nvSpPr>
        <p:spPr>
          <a:xfrm>
            <a:off x="5040869" y="2294683"/>
            <a:ext cx="541089" cy="2449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969426-02F8-497B-BE13-669618EB6EFD}"/>
              </a:ext>
            </a:extLst>
          </p:cNvPr>
          <p:cNvCxnSpPr>
            <a:cxnSpLocks/>
            <a:stCxn id="26" idx="1"/>
            <a:endCxn id="31" idx="6"/>
          </p:cNvCxnSpPr>
          <p:nvPr/>
        </p:nvCxnSpPr>
        <p:spPr>
          <a:xfrm flipH="1" flipV="1">
            <a:off x="5581958" y="2417139"/>
            <a:ext cx="1154597" cy="161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D9E2A91C-7DE7-495F-9523-0FED23B354EB}"/>
              </a:ext>
            </a:extLst>
          </p:cNvPr>
          <p:cNvSpPr/>
          <p:nvPr/>
        </p:nvSpPr>
        <p:spPr>
          <a:xfrm>
            <a:off x="6446948" y="4623500"/>
            <a:ext cx="2607467" cy="8702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274471-8E40-43B5-8475-D31E85357EFD}"/>
              </a:ext>
            </a:extLst>
          </p:cNvPr>
          <p:cNvCxnSpPr>
            <a:cxnSpLocks/>
            <a:stCxn id="26" idx="2"/>
            <a:endCxn id="37" idx="0"/>
          </p:cNvCxnSpPr>
          <p:nvPr/>
        </p:nvCxnSpPr>
        <p:spPr>
          <a:xfrm>
            <a:off x="7715249" y="2728491"/>
            <a:ext cx="35433" cy="1895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79EAE64-17E0-4CF4-9B7D-69064833A734}"/>
              </a:ext>
            </a:extLst>
          </p:cNvPr>
          <p:cNvSpPr/>
          <p:nvPr/>
        </p:nvSpPr>
        <p:spPr>
          <a:xfrm>
            <a:off x="4079368" y="4657104"/>
            <a:ext cx="2607467" cy="8702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ECD190C-EB68-4CFB-8093-388F5E5BB034}"/>
              </a:ext>
            </a:extLst>
          </p:cNvPr>
          <p:cNvCxnSpPr>
            <a:cxnSpLocks/>
            <a:stCxn id="23" idx="2"/>
            <a:endCxn id="42" idx="0"/>
          </p:cNvCxnSpPr>
          <p:nvPr/>
        </p:nvCxnSpPr>
        <p:spPr>
          <a:xfrm flipH="1">
            <a:off x="5383102" y="2098743"/>
            <a:ext cx="1938504" cy="2558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86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3" grpId="0" animBg="1"/>
      <p:bldP spid="3" grpId="1" animBg="1"/>
      <p:bldP spid="8" grpId="0"/>
      <p:bldP spid="8" grpId="1"/>
      <p:bldP spid="23" grpId="0"/>
      <p:bldP spid="23" grpId="1"/>
      <p:bldP spid="26" grpId="0"/>
      <p:bldP spid="27" grpId="0" animBg="1"/>
      <p:bldP spid="27" grpId="1" animBg="1"/>
      <p:bldP spid="31" grpId="0" animBg="1"/>
      <p:bldP spid="37" grpId="0" animBg="1"/>
      <p:bldP spid="42" grpId="0" animBg="1"/>
      <p:bldP spid="42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Colours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33</a:t>
            </a:fld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CCF1A3-56B2-40A5-9D22-8F6B94ACB5F1}"/>
              </a:ext>
            </a:extLst>
          </p:cNvPr>
          <p:cNvSpPr/>
          <p:nvPr/>
        </p:nvSpPr>
        <p:spPr>
          <a:xfrm>
            <a:off x="628650" y="2242846"/>
            <a:ext cx="1281793" cy="468863"/>
          </a:xfrm>
          <a:prstGeom prst="roundRect">
            <a:avLst/>
          </a:prstGeom>
          <a:solidFill>
            <a:srgbClr val="00A6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Primary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E25FF84-1CA7-40FE-A77C-4C139407D27A}"/>
              </a:ext>
            </a:extLst>
          </p:cNvPr>
          <p:cNvSpPr/>
          <p:nvPr/>
        </p:nvSpPr>
        <p:spPr>
          <a:xfrm>
            <a:off x="628650" y="2827938"/>
            <a:ext cx="1281793" cy="4688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Boxes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50F8644-404A-4A89-8636-898CAB3E5F71}"/>
              </a:ext>
            </a:extLst>
          </p:cNvPr>
          <p:cNvSpPr/>
          <p:nvPr/>
        </p:nvSpPr>
        <p:spPr>
          <a:xfrm>
            <a:off x="628649" y="3998121"/>
            <a:ext cx="1281793" cy="468863"/>
          </a:xfrm>
          <a:prstGeom prst="roundRect">
            <a:avLst/>
          </a:prstGeom>
          <a:ln>
            <a:solidFill>
              <a:srgbClr val="D6320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Emphasis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694CA37-DF5C-4677-BDF7-6D042D81186B}"/>
              </a:ext>
            </a:extLst>
          </p:cNvPr>
          <p:cNvSpPr/>
          <p:nvPr/>
        </p:nvSpPr>
        <p:spPr>
          <a:xfrm>
            <a:off x="628650" y="3413029"/>
            <a:ext cx="1281793" cy="468863"/>
          </a:xfrm>
          <a:prstGeom prst="roundRect">
            <a:avLst/>
          </a:prstGeom>
          <a:solidFill>
            <a:srgbClr val="2E8A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Borders</a:t>
            </a:r>
          </a:p>
        </p:txBody>
      </p:sp>
    </p:spTree>
    <p:extLst>
      <p:ext uri="{BB962C8B-B14F-4D97-AF65-F5344CB8AC3E}">
        <p14:creationId xmlns:p14="http://schemas.microsoft.com/office/powerpoint/2010/main" val="2874784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632D8-4E06-43AF-BACB-89AF5F588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gang?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4209B-6269-4610-B881-325CC36EF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</a:t>
            </a:fld>
            <a:endParaRPr lang="en-GB" dirty="0"/>
          </a:p>
        </p:txBody>
      </p:sp>
      <p:pic>
        <p:nvPicPr>
          <p:cNvPr id="6" name="pic_forkjoin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9329F5-37CC-4AF3-BEEB-71874853E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765441"/>
            <a:ext cx="3859731" cy="1169052"/>
          </a:xfrm>
          <a:prstGeom prst="rect">
            <a:avLst/>
          </a:prstGeom>
        </p:spPr>
      </p:pic>
      <p:pic>
        <p:nvPicPr>
          <p:cNvPr id="8" name="pic_system">
            <a:extLst>
              <a:ext uri="{FF2B5EF4-FFF2-40B4-BE49-F238E27FC236}">
                <a16:creationId xmlns:a16="http://schemas.microsoft.com/office/drawing/2014/main" id="{C13E3AC6-20CC-4EC4-88D0-1042006D3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916" y="3826356"/>
            <a:ext cx="3859731" cy="1594852"/>
          </a:xfrm>
          <a:prstGeom prst="rect">
            <a:avLst/>
          </a:prstGeom>
        </p:spPr>
      </p:pic>
      <p:pic>
        <p:nvPicPr>
          <p:cNvPr id="16" name="pic_global">
            <a:extLst>
              <a:ext uri="{FF2B5EF4-FFF2-40B4-BE49-F238E27FC236}">
                <a16:creationId xmlns:a16="http://schemas.microsoft.com/office/drawing/2014/main" id="{21C31BDC-78AD-49DB-82C3-960D45617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916" y="3822685"/>
            <a:ext cx="3859731" cy="1585415"/>
          </a:xfrm>
          <a:prstGeom prst="rect">
            <a:avLst/>
          </a:prstGeom>
        </p:spPr>
      </p:pic>
      <p:pic>
        <p:nvPicPr>
          <p:cNvPr id="10" name="pic_gang_0">
            <a:extLst>
              <a:ext uri="{FF2B5EF4-FFF2-40B4-BE49-F238E27FC236}">
                <a16:creationId xmlns:a16="http://schemas.microsoft.com/office/drawing/2014/main" id="{A357CAF0-A978-4A17-B576-80D246AA6E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347" y="3831074"/>
            <a:ext cx="3859729" cy="1585415"/>
          </a:xfrm>
          <a:prstGeom prst="rect">
            <a:avLst/>
          </a:prstGeom>
        </p:spPr>
      </p:pic>
      <p:pic>
        <p:nvPicPr>
          <p:cNvPr id="12" name="pic_gang_1">
            <a:extLst>
              <a:ext uri="{FF2B5EF4-FFF2-40B4-BE49-F238E27FC236}">
                <a16:creationId xmlns:a16="http://schemas.microsoft.com/office/drawing/2014/main" id="{D22D30A0-6B65-4AAC-89AD-C8AA2DFF00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346" y="3831074"/>
            <a:ext cx="3859731" cy="1585415"/>
          </a:xfrm>
          <a:prstGeom prst="rect">
            <a:avLst/>
          </a:prstGeom>
        </p:spPr>
      </p:pic>
      <p:pic>
        <p:nvPicPr>
          <p:cNvPr id="14" name="pic_gang_2">
            <a:extLst>
              <a:ext uri="{FF2B5EF4-FFF2-40B4-BE49-F238E27FC236}">
                <a16:creationId xmlns:a16="http://schemas.microsoft.com/office/drawing/2014/main" id="{1F20E4F6-3CCF-46FA-8157-2B5FAB7E87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346" y="3831074"/>
            <a:ext cx="3859730" cy="158541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7F3205-0685-49F2-9F54-278191860230}"/>
              </a:ext>
            </a:extLst>
          </p:cNvPr>
          <p:cNvCxnSpPr/>
          <p:nvPr/>
        </p:nvCxnSpPr>
        <p:spPr>
          <a:xfrm>
            <a:off x="3682747" y="4623782"/>
            <a:ext cx="9816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7EAA9A0-AB0F-42E6-8617-768467A178EF}"/>
              </a:ext>
            </a:extLst>
          </p:cNvPr>
          <p:cNvSpPr/>
          <p:nvPr/>
        </p:nvSpPr>
        <p:spPr>
          <a:xfrm>
            <a:off x="4753535" y="1769268"/>
            <a:ext cx="3655314" cy="5507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Parallel threads together as a “gang”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C535F0A-FFB8-4197-9386-797B747A7913}"/>
              </a:ext>
            </a:extLst>
          </p:cNvPr>
          <p:cNvSpPr/>
          <p:nvPr/>
        </p:nvSpPr>
        <p:spPr>
          <a:xfrm>
            <a:off x="4753535" y="2485330"/>
            <a:ext cx="3655314" cy="6303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Execution does not start until there are enough cores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897E6F-6DA0-4B10-8D32-45401D7DEE5C}"/>
              </a:ext>
            </a:extLst>
          </p:cNvPr>
          <p:cNvSpPr txBox="1"/>
          <p:nvPr/>
        </p:nvSpPr>
        <p:spPr>
          <a:xfrm>
            <a:off x="925181" y="341711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G</a:t>
            </a:r>
            <a:r>
              <a:rPr lang="en-GB" sz="1350" dirty="0"/>
              <a:t>l</a:t>
            </a:r>
            <a:r>
              <a:rPr lang="en-150" sz="1350" dirty="0"/>
              <a:t>o</a:t>
            </a:r>
            <a:r>
              <a:rPr lang="en-GB" sz="1350" dirty="0"/>
              <a:t>b</a:t>
            </a:r>
            <a:r>
              <a:rPr lang="en-150" sz="1350" dirty="0"/>
              <a:t>a</a:t>
            </a:r>
            <a:r>
              <a:rPr lang="en-GB" sz="1350" dirty="0"/>
              <a:t>l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i</a:t>
            </a:r>
            <a:r>
              <a:rPr lang="en-GB" sz="1350" dirty="0"/>
              <a:t>n</a:t>
            </a:r>
            <a:r>
              <a:rPr lang="en-150" sz="1350" dirty="0"/>
              <a:t>g</a:t>
            </a:r>
            <a:endParaRPr lang="en-GB" sz="13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7B0BD8-52C8-46F0-8E26-10DF15A15174}"/>
              </a:ext>
            </a:extLst>
          </p:cNvPr>
          <p:cNvSpPr txBox="1"/>
          <p:nvPr/>
        </p:nvSpPr>
        <p:spPr>
          <a:xfrm>
            <a:off x="5255133" y="341711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/>
              <a:t>G</a:t>
            </a:r>
            <a:r>
              <a:rPr lang="en-GB" sz="1350" dirty="0"/>
              <a:t>a</a:t>
            </a:r>
            <a:r>
              <a:rPr lang="en-150" sz="1350"/>
              <a:t>n</a:t>
            </a:r>
            <a:r>
              <a:rPr lang="en-GB" sz="1350" dirty="0"/>
              <a:t>g</a:t>
            </a:r>
            <a:r>
              <a:rPr lang="en-150" sz="1350"/>
              <a:t> </a:t>
            </a:r>
            <a:r>
              <a:rPr lang="en-GB" sz="1350" dirty="0"/>
              <a:t>S</a:t>
            </a:r>
            <a:r>
              <a:rPr lang="en-150" sz="1350"/>
              <a:t>c</a:t>
            </a:r>
            <a:r>
              <a:rPr lang="en-GB" sz="1350" dirty="0"/>
              <a:t>h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u</a:t>
            </a:r>
            <a:r>
              <a:rPr lang="en-GB" sz="1350" dirty="0"/>
              <a:t>l</a:t>
            </a:r>
            <a:r>
              <a:rPr lang="en-150" sz="1350"/>
              <a:t>i</a:t>
            </a:r>
            <a:r>
              <a:rPr lang="en-GB" sz="1350" dirty="0"/>
              <a:t>n</a:t>
            </a:r>
            <a:r>
              <a:rPr lang="en-150" sz="1350"/>
              <a:t>g</a:t>
            </a:r>
            <a:endParaRPr lang="en-GB" sz="135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41DEECE-59B1-4CAC-BD06-A76AD6E7BB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574" y="3738562"/>
            <a:ext cx="1142999" cy="254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DFD00F05-6B31-41B8-AD1F-0BE64713CC75}"/>
              </a:ext>
            </a:extLst>
          </p:cNvPr>
          <p:cNvGrpSpPr/>
          <p:nvPr/>
        </p:nvGrpSpPr>
        <p:grpSpPr>
          <a:xfrm>
            <a:off x="4488381" y="5008229"/>
            <a:ext cx="1081909" cy="700589"/>
            <a:chOff x="4488381" y="5008229"/>
            <a:chExt cx="1081909" cy="70058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DB7C8A-35C7-4943-84FF-5D419002FA1B}"/>
                </a:ext>
              </a:extLst>
            </p:cNvPr>
            <p:cNvSpPr txBox="1"/>
            <p:nvPr/>
          </p:nvSpPr>
          <p:spPr>
            <a:xfrm>
              <a:off x="4488381" y="5385653"/>
              <a:ext cx="90679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5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IDLE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413202E-DFCE-4F12-87B3-8C997BE18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5339" y="5008229"/>
              <a:ext cx="494951" cy="377424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009D769-089F-4C49-A9A3-4154F6117CFE}"/>
              </a:ext>
            </a:extLst>
          </p:cNvPr>
          <p:cNvSpPr/>
          <p:nvPr/>
        </p:nvSpPr>
        <p:spPr>
          <a:xfrm>
            <a:off x="3797860" y="5433716"/>
            <a:ext cx="4315258" cy="668522"/>
          </a:xfrm>
          <a:custGeom>
            <a:avLst/>
            <a:gdLst>
              <a:gd name="connsiteX0" fmla="*/ 0 w 4219662"/>
              <a:gd name="connsiteY0" fmla="*/ 75501 h 743265"/>
              <a:gd name="connsiteX1" fmla="*/ 1359016 w 4219662"/>
              <a:gd name="connsiteY1" fmla="*/ 645952 h 743265"/>
              <a:gd name="connsiteX2" fmla="*/ 3397541 w 4219662"/>
              <a:gd name="connsiteY2" fmla="*/ 679508 h 743265"/>
              <a:gd name="connsiteX3" fmla="*/ 4219662 w 4219662"/>
              <a:gd name="connsiteY3" fmla="*/ 0 h 743265"/>
              <a:gd name="connsiteX0" fmla="*/ 0 w 4219662"/>
              <a:gd name="connsiteY0" fmla="*/ 75501 h 761073"/>
              <a:gd name="connsiteX1" fmla="*/ 1359016 w 4219662"/>
              <a:gd name="connsiteY1" fmla="*/ 645952 h 761073"/>
              <a:gd name="connsiteX2" fmla="*/ 3397541 w 4219662"/>
              <a:gd name="connsiteY2" fmla="*/ 679508 h 761073"/>
              <a:gd name="connsiteX3" fmla="*/ 4219662 w 4219662"/>
              <a:gd name="connsiteY3" fmla="*/ 0 h 761073"/>
              <a:gd name="connsiteX0" fmla="*/ 0 w 4219662"/>
              <a:gd name="connsiteY0" fmla="*/ 75501 h 761073"/>
              <a:gd name="connsiteX1" fmla="*/ 1359016 w 4219662"/>
              <a:gd name="connsiteY1" fmla="*/ 645952 h 761073"/>
              <a:gd name="connsiteX2" fmla="*/ 3397541 w 4219662"/>
              <a:gd name="connsiteY2" fmla="*/ 679508 h 761073"/>
              <a:gd name="connsiteX3" fmla="*/ 4219662 w 4219662"/>
              <a:gd name="connsiteY3" fmla="*/ 0 h 761073"/>
              <a:gd name="connsiteX0" fmla="*/ 0 w 4219662"/>
              <a:gd name="connsiteY0" fmla="*/ 75501 h 761073"/>
              <a:gd name="connsiteX1" fmla="*/ 1359016 w 4219662"/>
              <a:gd name="connsiteY1" fmla="*/ 645952 h 761073"/>
              <a:gd name="connsiteX2" fmla="*/ 3397541 w 4219662"/>
              <a:gd name="connsiteY2" fmla="*/ 679508 h 761073"/>
              <a:gd name="connsiteX3" fmla="*/ 4219662 w 4219662"/>
              <a:gd name="connsiteY3" fmla="*/ 0 h 761073"/>
              <a:gd name="connsiteX0" fmla="*/ 0 w 4219662"/>
              <a:gd name="connsiteY0" fmla="*/ 75501 h 755352"/>
              <a:gd name="connsiteX1" fmla="*/ 998290 w 4219662"/>
              <a:gd name="connsiteY1" fmla="*/ 671119 h 755352"/>
              <a:gd name="connsiteX2" fmla="*/ 3397541 w 4219662"/>
              <a:gd name="connsiteY2" fmla="*/ 679508 h 755352"/>
              <a:gd name="connsiteX3" fmla="*/ 4219662 w 4219662"/>
              <a:gd name="connsiteY3" fmla="*/ 0 h 755352"/>
              <a:gd name="connsiteX0" fmla="*/ 0 w 4219662"/>
              <a:gd name="connsiteY0" fmla="*/ 75501 h 755352"/>
              <a:gd name="connsiteX1" fmla="*/ 998290 w 4219662"/>
              <a:gd name="connsiteY1" fmla="*/ 671119 h 755352"/>
              <a:gd name="connsiteX2" fmla="*/ 3397541 w 4219662"/>
              <a:gd name="connsiteY2" fmla="*/ 679508 h 755352"/>
              <a:gd name="connsiteX3" fmla="*/ 4219662 w 4219662"/>
              <a:gd name="connsiteY3" fmla="*/ 0 h 755352"/>
              <a:gd name="connsiteX0" fmla="*/ 0 w 4162512"/>
              <a:gd name="connsiteY0" fmla="*/ 56451 h 756465"/>
              <a:gd name="connsiteX1" fmla="*/ 941140 w 4162512"/>
              <a:gd name="connsiteY1" fmla="*/ 671119 h 756465"/>
              <a:gd name="connsiteX2" fmla="*/ 3340391 w 4162512"/>
              <a:gd name="connsiteY2" fmla="*/ 679508 h 756465"/>
              <a:gd name="connsiteX3" fmla="*/ 4162512 w 4162512"/>
              <a:gd name="connsiteY3" fmla="*/ 0 h 756465"/>
              <a:gd name="connsiteX0" fmla="*/ 0 w 4314912"/>
              <a:gd name="connsiteY0" fmla="*/ 0 h 695974"/>
              <a:gd name="connsiteX1" fmla="*/ 941140 w 4314912"/>
              <a:gd name="connsiteY1" fmla="*/ 614668 h 695974"/>
              <a:gd name="connsiteX2" fmla="*/ 3340391 w 4314912"/>
              <a:gd name="connsiteY2" fmla="*/ 623057 h 695974"/>
              <a:gd name="connsiteX3" fmla="*/ 4314912 w 4314912"/>
              <a:gd name="connsiteY3" fmla="*/ 5462 h 695974"/>
              <a:gd name="connsiteX0" fmla="*/ 0 w 4315258"/>
              <a:gd name="connsiteY0" fmla="*/ 0 h 695974"/>
              <a:gd name="connsiteX1" fmla="*/ 941140 w 4315258"/>
              <a:gd name="connsiteY1" fmla="*/ 614668 h 695974"/>
              <a:gd name="connsiteX2" fmla="*/ 3340391 w 4315258"/>
              <a:gd name="connsiteY2" fmla="*/ 623057 h 695974"/>
              <a:gd name="connsiteX3" fmla="*/ 4314912 w 4315258"/>
              <a:gd name="connsiteY3" fmla="*/ 5462 h 695974"/>
              <a:gd name="connsiteX0" fmla="*/ 0 w 4315254"/>
              <a:gd name="connsiteY0" fmla="*/ 0 h 677418"/>
              <a:gd name="connsiteX1" fmla="*/ 941140 w 4315254"/>
              <a:gd name="connsiteY1" fmla="*/ 614668 h 677418"/>
              <a:gd name="connsiteX2" fmla="*/ 3340391 w 4315254"/>
              <a:gd name="connsiteY2" fmla="*/ 623057 h 677418"/>
              <a:gd name="connsiteX3" fmla="*/ 4314912 w 4315254"/>
              <a:gd name="connsiteY3" fmla="*/ 5462 h 677418"/>
              <a:gd name="connsiteX0" fmla="*/ 0 w 4315258"/>
              <a:gd name="connsiteY0" fmla="*/ 0 h 668522"/>
              <a:gd name="connsiteX1" fmla="*/ 941140 w 4315258"/>
              <a:gd name="connsiteY1" fmla="*/ 552756 h 668522"/>
              <a:gd name="connsiteX2" fmla="*/ 3340391 w 4315258"/>
              <a:gd name="connsiteY2" fmla="*/ 623057 h 668522"/>
              <a:gd name="connsiteX3" fmla="*/ 4314912 w 4315258"/>
              <a:gd name="connsiteY3" fmla="*/ 5462 h 668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5258" h="668522">
                <a:moveTo>
                  <a:pt x="0" y="0"/>
                </a:moveTo>
                <a:cubicBezTo>
                  <a:pt x="2097" y="260058"/>
                  <a:pt x="384408" y="448913"/>
                  <a:pt x="941140" y="552756"/>
                </a:cubicBezTo>
                <a:cubicBezTo>
                  <a:pt x="1497872" y="656599"/>
                  <a:pt x="2778096" y="714273"/>
                  <a:pt x="3340391" y="623057"/>
                </a:cubicBezTo>
                <a:cubicBezTo>
                  <a:pt x="3902686" y="531841"/>
                  <a:pt x="4329156" y="343556"/>
                  <a:pt x="4314912" y="5462"/>
                </a:cubicBezTo>
              </a:path>
            </a:pathLst>
          </a:custGeom>
          <a:noFill/>
          <a:ln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422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  <p:bldP spid="20" grpId="0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More efficient synchronization</a:t>
            </a:r>
          </a:p>
          <a:p>
            <a:r>
              <a:rPr lang="en-GB" sz="1800" dirty="0"/>
              <a:t>Reduces variability in the execution</a:t>
            </a:r>
          </a:p>
          <a:p>
            <a:r>
              <a:rPr lang="en-GB" sz="1800" dirty="0"/>
              <a:t>Avoids overhead when loading initial data</a:t>
            </a:r>
          </a:p>
          <a:p>
            <a:r>
              <a:rPr lang="en-GB" sz="1800" dirty="0"/>
              <a:t>Shows its full potential when executed non-preemptively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791" y="3787994"/>
            <a:ext cx="3048197" cy="1694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1429" y="3787994"/>
            <a:ext cx="3048197" cy="16943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9B5F2-3716-4FB8-9086-F548511AB9F4}"/>
              </a:ext>
            </a:extLst>
          </p:cNvPr>
          <p:cNvSpPr txBox="1"/>
          <p:nvPr/>
        </p:nvSpPr>
        <p:spPr>
          <a:xfrm>
            <a:off x="1105084" y="344238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G</a:t>
            </a:r>
            <a:r>
              <a:rPr lang="en-GB" sz="1350" dirty="0"/>
              <a:t>l</a:t>
            </a:r>
            <a:r>
              <a:rPr lang="en-150" sz="1350" dirty="0"/>
              <a:t>o</a:t>
            </a:r>
            <a:r>
              <a:rPr lang="en-GB" sz="1350" dirty="0"/>
              <a:t>b</a:t>
            </a:r>
            <a:r>
              <a:rPr lang="en-150" sz="1350" dirty="0"/>
              <a:t>a</a:t>
            </a:r>
            <a:r>
              <a:rPr lang="en-GB" sz="1350" dirty="0"/>
              <a:t>l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i</a:t>
            </a:r>
            <a:r>
              <a:rPr lang="en-GB" sz="1350" dirty="0"/>
              <a:t>n</a:t>
            </a:r>
            <a:r>
              <a:rPr lang="en-150" sz="1350" dirty="0"/>
              <a:t>g</a:t>
            </a:r>
            <a:endParaRPr lang="en-GB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E68DB-9904-4F07-811B-BB582E7DEAA7}"/>
              </a:ext>
            </a:extLst>
          </p:cNvPr>
          <p:cNvSpPr txBox="1"/>
          <p:nvPr/>
        </p:nvSpPr>
        <p:spPr>
          <a:xfrm>
            <a:off x="5435036" y="344238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G</a:t>
            </a:r>
            <a:r>
              <a:rPr lang="en-GB" sz="1350" dirty="0"/>
              <a:t>a</a:t>
            </a:r>
            <a:r>
              <a:rPr lang="en-150" sz="1350" dirty="0"/>
              <a:t>n</a:t>
            </a:r>
            <a:r>
              <a:rPr lang="en-GB" sz="1350" dirty="0"/>
              <a:t>g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i</a:t>
            </a:r>
            <a:r>
              <a:rPr lang="en-GB" sz="1350" dirty="0"/>
              <a:t>n</a:t>
            </a:r>
            <a:r>
              <a:rPr lang="en-150" sz="1350" dirty="0"/>
              <a:t>g</a:t>
            </a:r>
            <a:endParaRPr lang="en-GB" sz="135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932893-4BFE-4DAF-B9E8-2CEA00998AC4}"/>
              </a:ext>
            </a:extLst>
          </p:cNvPr>
          <p:cNvCxnSpPr>
            <a:cxnSpLocks/>
          </p:cNvCxnSpPr>
          <p:nvPr/>
        </p:nvCxnSpPr>
        <p:spPr>
          <a:xfrm>
            <a:off x="4070320" y="4536355"/>
            <a:ext cx="74777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1A0C32C-285F-4763-91A7-ACBB577AE8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652" y="3738693"/>
            <a:ext cx="2221125" cy="19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764" y="2052277"/>
            <a:ext cx="5311536" cy="2045132"/>
          </a:xfrm>
        </p:spPr>
        <p:txBody>
          <a:bodyPr>
            <a:normAutofit/>
          </a:bodyPr>
          <a:lstStyle/>
          <a:p>
            <a:r>
              <a:rPr lang="en-GB" sz="1800" b="1" dirty="0"/>
              <a:t>Rigid</a:t>
            </a:r>
            <a:r>
              <a:rPr lang="en-GB" sz="1800" dirty="0"/>
              <a:t>: number of cores set by programmer</a:t>
            </a:r>
          </a:p>
          <a:p>
            <a:r>
              <a:rPr lang="en-GB" sz="1800" b="1" dirty="0"/>
              <a:t>Moldable</a:t>
            </a:r>
            <a:r>
              <a:rPr lang="en-GB" sz="1800" dirty="0"/>
              <a:t>: number of cores assigned when job is dispatched</a:t>
            </a:r>
          </a:p>
          <a:p>
            <a:r>
              <a:rPr lang="en-GB" sz="1800" b="1" dirty="0"/>
              <a:t>Malleable</a:t>
            </a:r>
            <a:r>
              <a:rPr lang="en-GB" sz="1800" dirty="0"/>
              <a:t>: number of cores can change during runtime</a:t>
            </a:r>
            <a:endParaRPr lang="en-GB" sz="1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6</a:t>
            </a:fld>
            <a:endParaRPr lang="en-GB" dirty="0"/>
          </a:p>
        </p:txBody>
      </p:sp>
      <p:pic>
        <p:nvPicPr>
          <p:cNvPr id="8" name="cores_3">
            <a:extLst>
              <a:ext uri="{FF2B5EF4-FFF2-40B4-BE49-F238E27FC236}">
                <a16:creationId xmlns:a16="http://schemas.microsoft.com/office/drawing/2014/main" id="{12A84F02-6928-4BB2-86B7-AE6980B7B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5" y="4083243"/>
            <a:ext cx="5224628" cy="1920621"/>
          </a:xfrm>
          <a:prstGeom prst="rect">
            <a:avLst/>
          </a:prstGeom>
        </p:spPr>
      </p:pic>
      <p:pic>
        <p:nvPicPr>
          <p:cNvPr id="7" name="cores_2">
            <a:extLst>
              <a:ext uri="{FF2B5EF4-FFF2-40B4-BE49-F238E27FC236}">
                <a16:creationId xmlns:a16="http://schemas.microsoft.com/office/drawing/2014/main" id="{2C1E4F40-FF53-47A7-BB50-C800D4DA7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7" y="4083244"/>
            <a:ext cx="5224626" cy="1920620"/>
          </a:xfrm>
          <a:prstGeom prst="rect">
            <a:avLst/>
          </a:prstGeom>
        </p:spPr>
      </p:pic>
      <p:pic>
        <p:nvPicPr>
          <p:cNvPr id="12" name="cores_1">
            <a:extLst>
              <a:ext uri="{FF2B5EF4-FFF2-40B4-BE49-F238E27FC236}">
                <a16:creationId xmlns:a16="http://schemas.microsoft.com/office/drawing/2014/main" id="{D50651CF-CCB9-48B6-AF63-BF817F5D0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5" y="4083240"/>
            <a:ext cx="5221265" cy="1919385"/>
          </a:xfrm>
          <a:prstGeom prst="rect">
            <a:avLst/>
          </a:prstGeom>
        </p:spPr>
      </p:pic>
      <p:pic>
        <p:nvPicPr>
          <p:cNvPr id="9" name="malleable">
            <a:extLst>
              <a:ext uri="{FF2B5EF4-FFF2-40B4-BE49-F238E27FC236}">
                <a16:creationId xmlns:a16="http://schemas.microsoft.com/office/drawing/2014/main" id="{1CB01846-EFE4-42A9-B902-28F61CA76A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7" y="4083243"/>
            <a:ext cx="5224626" cy="192062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028DB30-3CE3-4319-A93F-0FF444D58F71}"/>
              </a:ext>
            </a:extLst>
          </p:cNvPr>
          <p:cNvGrpSpPr/>
          <p:nvPr/>
        </p:nvGrpSpPr>
        <p:grpSpPr>
          <a:xfrm>
            <a:off x="5075339" y="2038610"/>
            <a:ext cx="4045663" cy="369332"/>
            <a:chOff x="5075339" y="2038610"/>
            <a:chExt cx="404566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9529FF-27E3-4490-A2DE-734975F57DD3}"/>
                </a:ext>
              </a:extLst>
            </p:cNvPr>
            <p:cNvSpPr txBox="1"/>
            <p:nvPr/>
          </p:nvSpPr>
          <p:spPr>
            <a:xfrm>
              <a:off x="6785810" y="2038610"/>
              <a:ext cx="2335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👎Wastes resources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A1D95C2-3D3F-4031-8B13-840F03446836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5075339" y="2221727"/>
              <a:ext cx="1710471" cy="1549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1B12A23-0145-4C62-8FFF-C5B60220212F}"/>
              </a:ext>
            </a:extLst>
          </p:cNvPr>
          <p:cNvGrpSpPr/>
          <p:nvPr/>
        </p:nvGrpSpPr>
        <p:grpSpPr>
          <a:xfrm>
            <a:off x="5394121" y="2982822"/>
            <a:ext cx="3726881" cy="369332"/>
            <a:chOff x="5394120" y="2656708"/>
            <a:chExt cx="37268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1CA8B-1933-4679-AC78-79060F4956A9}"/>
                </a:ext>
              </a:extLst>
            </p:cNvPr>
            <p:cNvSpPr txBox="1"/>
            <p:nvPr/>
          </p:nvSpPr>
          <p:spPr>
            <a:xfrm>
              <a:off x="6785810" y="2656708"/>
              <a:ext cx="2335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👎Hard to implement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B074333-2D0D-46FB-B9DD-F4CAAC5BA21A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5394120" y="2841374"/>
              <a:ext cx="1391690" cy="0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BDEF8708-23B0-4FD5-BB8E-B77F84E1C75C}"/>
              </a:ext>
            </a:extLst>
          </p:cNvPr>
          <p:cNvSpPr/>
          <p:nvPr/>
        </p:nvSpPr>
        <p:spPr>
          <a:xfrm>
            <a:off x="571499" y="2330042"/>
            <a:ext cx="5419801" cy="687981"/>
          </a:xfrm>
          <a:prstGeom prst="ellipse">
            <a:avLst/>
          </a:prstGeom>
          <a:noFill/>
          <a:ln w="38100">
            <a:solidFill>
              <a:srgbClr val="00A6D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C336DDA-476B-44DD-AF04-748FF1C45235}"/>
              </a:ext>
            </a:extLst>
          </p:cNvPr>
          <p:cNvGrpSpPr/>
          <p:nvPr/>
        </p:nvGrpSpPr>
        <p:grpSpPr>
          <a:xfrm>
            <a:off x="5519956" y="2470310"/>
            <a:ext cx="3617825" cy="369332"/>
            <a:chOff x="5519956" y="2411128"/>
            <a:chExt cx="3617825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124BA1-C9D0-4D01-89A3-919918CA3F8A}"/>
                </a:ext>
              </a:extLst>
            </p:cNvPr>
            <p:cNvSpPr txBox="1"/>
            <p:nvPr/>
          </p:nvSpPr>
          <p:spPr>
            <a:xfrm>
              <a:off x="6802589" y="2411128"/>
              <a:ext cx="2335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B050"/>
                  </a:solidFill>
                </a:rPr>
                <a:t>👍Flexibility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3817295-3A7A-4B64-BFA4-A4B556FE6873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5519956" y="2595794"/>
              <a:ext cx="1282633" cy="0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777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33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34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42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43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4D4B-C6E4-46E8-800B-B31B15B9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3402A-A4A9-4664-BAE6-9AF34DA4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A419C-D1B9-49FD-B4F6-0F3B21314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452" y="2062979"/>
            <a:ext cx="8395096" cy="31104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85CFA4-1949-403B-BD49-B3D2973FC586}"/>
              </a:ext>
            </a:extLst>
          </p:cNvPr>
          <p:cNvSpPr/>
          <p:nvPr/>
        </p:nvSpPr>
        <p:spPr>
          <a:xfrm>
            <a:off x="1193871" y="5599948"/>
            <a:ext cx="1492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</p:spTree>
    <p:extLst>
      <p:ext uri="{BB962C8B-B14F-4D97-AF65-F5344CB8AC3E}">
        <p14:creationId xmlns:p14="http://schemas.microsoft.com/office/powerpoint/2010/main" val="3352319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1511-9365-4A7D-80BF-399D510B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64231-F9F9-4019-AF12-1BDB268D5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Rigid gang reserves the whole block</a:t>
            </a:r>
          </a:p>
          <a:p>
            <a:r>
              <a:rPr lang="en-GB" noProof="0" dirty="0"/>
              <a:t>Bundled creates </a:t>
            </a:r>
            <a:r>
              <a:rPr lang="en-GB" noProof="0" dirty="0">
                <a:solidFill>
                  <a:srgbClr val="C00000"/>
                </a:solidFill>
              </a:rPr>
              <a:t>rigid blocks </a:t>
            </a:r>
            <a:r>
              <a:rPr lang="en-GB" noProof="0" dirty="0"/>
              <a:t>with dependencies</a:t>
            </a:r>
          </a:p>
          <a:p>
            <a:r>
              <a:rPr lang="en-GB" noProof="0" dirty="0"/>
              <a:t>Limited-Preemptive creates </a:t>
            </a:r>
            <a:r>
              <a:rPr lang="en-GB" noProof="0" dirty="0">
                <a:solidFill>
                  <a:srgbClr val="C00000"/>
                </a:solidFill>
              </a:rPr>
              <a:t>moldable blocks </a:t>
            </a:r>
            <a:r>
              <a:rPr lang="en-GB" noProof="0" dirty="0"/>
              <a:t>with dependencies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52D5A4-DDCF-4A61-922F-712272E1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8</a:t>
            </a:fld>
            <a:endParaRPr lang="en-GB" dirty="0"/>
          </a:p>
        </p:txBody>
      </p:sp>
      <p:pic>
        <p:nvPicPr>
          <p:cNvPr id="6" name="pic_gang_rigid">
            <a:extLst>
              <a:ext uri="{FF2B5EF4-FFF2-40B4-BE49-F238E27FC236}">
                <a16:creationId xmlns:a16="http://schemas.microsoft.com/office/drawing/2014/main" id="{D9EDF3EB-DBDB-4A69-B86A-776206493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687" y="3566101"/>
            <a:ext cx="5241394" cy="1897192"/>
          </a:xfrm>
          <a:prstGeom prst="rect">
            <a:avLst/>
          </a:prstGeom>
        </p:spPr>
      </p:pic>
      <p:pic>
        <p:nvPicPr>
          <p:cNvPr id="8" name="pic_gang_bundled">
            <a:extLst>
              <a:ext uri="{FF2B5EF4-FFF2-40B4-BE49-F238E27FC236}">
                <a16:creationId xmlns:a16="http://schemas.microsoft.com/office/drawing/2014/main" id="{1018F33F-3409-43F1-855B-E3F83ED81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3564640"/>
            <a:ext cx="5249468" cy="1900115"/>
          </a:xfrm>
          <a:prstGeom prst="rect">
            <a:avLst/>
          </a:prstGeom>
        </p:spPr>
      </p:pic>
      <p:pic>
        <p:nvPicPr>
          <p:cNvPr id="10" name="pic_gang_lp">
            <a:extLst>
              <a:ext uri="{FF2B5EF4-FFF2-40B4-BE49-F238E27FC236}">
                <a16:creationId xmlns:a16="http://schemas.microsoft.com/office/drawing/2014/main" id="{2169E881-857F-4867-8011-F4A9B6CF8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3564640"/>
            <a:ext cx="5249468" cy="19001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D20F7C-FC84-411B-AAED-2E85828F02C1}"/>
              </a:ext>
            </a:extLst>
          </p:cNvPr>
          <p:cNvSpPr txBox="1"/>
          <p:nvPr/>
        </p:nvSpPr>
        <p:spPr>
          <a:xfrm>
            <a:off x="1988202" y="5468683"/>
            <a:ext cx="25303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/>
              <a:t>R</a:t>
            </a:r>
            <a:r>
              <a:rPr lang="en-GB" sz="1350" dirty="0"/>
              <a:t>i</a:t>
            </a:r>
            <a:r>
              <a:rPr lang="en-150" sz="1350"/>
              <a:t>g</a:t>
            </a:r>
            <a:r>
              <a:rPr lang="en-GB" sz="1350" dirty="0"/>
              <a:t>i</a:t>
            </a:r>
            <a:r>
              <a:rPr lang="en-150" sz="1350"/>
              <a:t>d </a:t>
            </a:r>
            <a:r>
              <a:rPr lang="en-GB" sz="1350" dirty="0"/>
              <a:t>g</a:t>
            </a:r>
            <a:r>
              <a:rPr lang="en-150" sz="1350"/>
              <a:t>a</a:t>
            </a:r>
            <a:r>
              <a:rPr lang="en-GB" sz="1350" dirty="0"/>
              <a:t>n</a:t>
            </a:r>
            <a:r>
              <a:rPr lang="en-150" sz="1350"/>
              <a:t>g scheduling</a:t>
            </a:r>
            <a:endParaRPr lang="en-GB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03E46-F4C6-4DF4-AE16-7C4911136C91}"/>
              </a:ext>
            </a:extLst>
          </p:cNvPr>
          <p:cNvSpPr txBox="1"/>
          <p:nvPr/>
        </p:nvSpPr>
        <p:spPr>
          <a:xfrm>
            <a:off x="1988202" y="5467727"/>
            <a:ext cx="25303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B</a:t>
            </a:r>
            <a:r>
              <a:rPr lang="en-150" sz="1350"/>
              <a:t>u</a:t>
            </a:r>
            <a:r>
              <a:rPr lang="en-GB" sz="1350" dirty="0"/>
              <a:t>n</a:t>
            </a:r>
            <a:r>
              <a:rPr lang="en-150" sz="1350"/>
              <a:t>d</a:t>
            </a:r>
            <a:r>
              <a:rPr lang="en-GB" sz="1350" dirty="0"/>
              <a:t>l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 </a:t>
            </a:r>
            <a:r>
              <a:rPr lang="en-GB" sz="1350" dirty="0"/>
              <a:t>m</a:t>
            </a:r>
            <a:r>
              <a:rPr lang="en-150" sz="1350"/>
              <a:t>o</a:t>
            </a:r>
            <a:r>
              <a:rPr lang="en-GB" sz="1350" dirty="0"/>
              <a:t>d</a:t>
            </a:r>
            <a:r>
              <a:rPr lang="en-150" sz="1350"/>
              <a:t>e</a:t>
            </a:r>
            <a:r>
              <a:rPr lang="en-GB" sz="1350" dirty="0"/>
              <a:t>l</a:t>
            </a:r>
            <a:r>
              <a:rPr lang="en-150" sz="1350"/>
              <a:t> </a:t>
            </a:r>
            <a:r>
              <a:rPr lang="en-GB" sz="1350" dirty="0"/>
              <a:t>s</a:t>
            </a:r>
            <a:r>
              <a:rPr lang="en-150" sz="1350"/>
              <a:t>c</a:t>
            </a:r>
            <a:r>
              <a:rPr lang="en-GB" sz="1350" dirty="0"/>
              <a:t>h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u</a:t>
            </a:r>
            <a:r>
              <a:rPr lang="en-GB" sz="1350" dirty="0"/>
              <a:t>l</a:t>
            </a:r>
            <a:r>
              <a:rPr lang="en-150" sz="1350"/>
              <a:t>i</a:t>
            </a:r>
            <a:r>
              <a:rPr lang="en-GB" sz="1350" dirty="0"/>
              <a:t>n</a:t>
            </a:r>
            <a:r>
              <a:rPr lang="en-150" sz="1350"/>
              <a:t>g</a:t>
            </a:r>
            <a:endParaRPr lang="en-GB" sz="13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81545-FCAD-40C3-B4A0-EEF1D4D4FC55}"/>
              </a:ext>
            </a:extLst>
          </p:cNvPr>
          <p:cNvSpPr txBox="1"/>
          <p:nvPr/>
        </p:nvSpPr>
        <p:spPr>
          <a:xfrm>
            <a:off x="1988202" y="5467727"/>
            <a:ext cx="25303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L</a:t>
            </a:r>
            <a:r>
              <a:rPr lang="en-150" sz="1350"/>
              <a:t>i</a:t>
            </a:r>
            <a:r>
              <a:rPr lang="en-GB" sz="1350" dirty="0"/>
              <a:t>m</a:t>
            </a:r>
            <a:r>
              <a:rPr lang="en-150" sz="1350"/>
              <a:t>i</a:t>
            </a:r>
            <a:r>
              <a:rPr lang="en-GB" sz="1350" dirty="0"/>
              <a:t>t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-Preemptive scheduling</a:t>
            </a:r>
            <a:endParaRPr lang="en-GB" sz="13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47C1C0-73B2-4CA3-A7F7-7D9234E9F2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3771" y="3959128"/>
            <a:ext cx="2998995" cy="11111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F42699-EF67-4B0C-9E2E-FC212BF7A31E}"/>
              </a:ext>
            </a:extLst>
          </p:cNvPr>
          <p:cNvSpPr txBox="1"/>
          <p:nvPr/>
        </p:nvSpPr>
        <p:spPr>
          <a:xfrm>
            <a:off x="3688816" y="3429000"/>
            <a:ext cx="9067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rgbClr val="FF0000"/>
                </a:solidFill>
              </a:rPr>
              <a:t>WASTED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ED3A1F-8E02-4FD6-B095-53E9E236C76C}"/>
              </a:ext>
            </a:extLst>
          </p:cNvPr>
          <p:cNvCxnSpPr>
            <a:cxnSpLocks/>
          </p:cNvCxnSpPr>
          <p:nvPr/>
        </p:nvCxnSpPr>
        <p:spPr>
          <a:xfrm flipH="1">
            <a:off x="3064044" y="3688558"/>
            <a:ext cx="674789" cy="600075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00A446-AE99-4265-824D-E7DC06EFB72D}"/>
              </a:ext>
            </a:extLst>
          </p:cNvPr>
          <p:cNvCxnSpPr>
            <a:cxnSpLocks/>
          </p:cNvCxnSpPr>
          <p:nvPr/>
        </p:nvCxnSpPr>
        <p:spPr>
          <a:xfrm flipH="1" flipV="1">
            <a:off x="4019700" y="5063273"/>
            <a:ext cx="665318" cy="464048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7D8B610-9710-4E6A-A36E-6D858A75EFBA}"/>
              </a:ext>
            </a:extLst>
          </p:cNvPr>
          <p:cNvSpPr/>
          <p:nvPr/>
        </p:nvSpPr>
        <p:spPr>
          <a:xfrm>
            <a:off x="1178957" y="5859506"/>
            <a:ext cx="1492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E02956-38C1-4331-8FE4-5FBAC48F5493}"/>
              </a:ext>
            </a:extLst>
          </p:cNvPr>
          <p:cNvSpPr txBox="1"/>
          <p:nvPr/>
        </p:nvSpPr>
        <p:spPr>
          <a:xfrm>
            <a:off x="4595607" y="5461896"/>
            <a:ext cx="942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rgbClr val="FF0000"/>
                </a:solidFill>
              </a:rPr>
              <a:t>WASTED</a:t>
            </a:r>
          </a:p>
        </p:txBody>
      </p:sp>
    </p:spTree>
    <p:extLst>
      <p:ext uri="{BB962C8B-B14F-4D97-AF65-F5344CB8AC3E}">
        <p14:creationId xmlns:p14="http://schemas.microsoft.com/office/powerpoint/2010/main" val="340906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  <p:bldP spid="12" grpId="0"/>
      <p:bldP spid="12" grpId="1"/>
      <p:bldP spid="13" grpId="0"/>
      <p:bldP spid="5" grpId="0"/>
      <p:bldP spid="5" grpId="1"/>
      <p:bldP spid="17" grpId="0"/>
      <p:bldP spid="1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Job-level fixed-priority scheduling (JLFP) for gang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4285"/>
            <a:ext cx="7886700" cy="1569900"/>
          </a:xfrm>
        </p:spPr>
        <p:txBody>
          <a:bodyPr/>
          <a:lstStyle/>
          <a:p>
            <a:r>
              <a:rPr lang="en-GB" dirty="0"/>
              <a:t>Based on global JLFP scheduler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9</a:t>
            </a:fld>
            <a:endParaRPr lang="en-GB" dirty="0"/>
          </a:p>
        </p:txBody>
      </p:sp>
      <p:pic>
        <p:nvPicPr>
          <p:cNvPr id="8" name="system_base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165" y="3624185"/>
            <a:ext cx="3819806" cy="1747880"/>
          </a:xfrm>
          <a:prstGeom prst="rect">
            <a:avLst/>
          </a:prstGeom>
        </p:spPr>
      </p:pic>
      <p:pic>
        <p:nvPicPr>
          <p:cNvPr id="27" name="system_j0_0">
            <a:extLst>
              <a:ext uri="{FF2B5EF4-FFF2-40B4-BE49-F238E27FC236}">
                <a16:creationId xmlns:a16="http://schemas.microsoft.com/office/drawing/2014/main" id="{0DF7B06C-A96C-4887-B5E2-5BF2C284B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165" y="3624185"/>
            <a:ext cx="3819806" cy="1747880"/>
          </a:xfrm>
          <a:prstGeom prst="rect">
            <a:avLst/>
          </a:prstGeom>
        </p:spPr>
      </p:pic>
      <p:pic>
        <p:nvPicPr>
          <p:cNvPr id="22" name="system_j0_1">
            <a:extLst>
              <a:ext uri="{FF2B5EF4-FFF2-40B4-BE49-F238E27FC236}">
                <a16:creationId xmlns:a16="http://schemas.microsoft.com/office/drawing/2014/main" id="{7DE6108D-62DA-4E39-A62C-0FF4AA4ED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165" y="3624185"/>
            <a:ext cx="3819806" cy="1747880"/>
          </a:xfrm>
          <a:prstGeom prst="rect">
            <a:avLst/>
          </a:prstGeom>
        </p:spPr>
      </p:pic>
      <p:pic>
        <p:nvPicPr>
          <p:cNvPr id="28" name="system_good">
            <a:extLst>
              <a:ext uri="{FF2B5EF4-FFF2-40B4-BE49-F238E27FC236}">
                <a16:creationId xmlns:a16="http://schemas.microsoft.com/office/drawing/2014/main" id="{B581DC80-B798-4491-B126-A5F311DD07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165" y="3624185"/>
            <a:ext cx="3819806" cy="17478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4028639" y="348212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639" y="3482122"/>
                <a:ext cx="1276663" cy="300082"/>
              </a:xfrm>
              <a:prstGeom prst="rect">
                <a:avLst/>
              </a:prstGeom>
              <a:blipFill>
                <a:blip r:embed="rId7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4028640" y="3482209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 dirty="0"/>
                  <a:t>S</a:t>
                </a:r>
                <a:r>
                  <a:rPr lang="en-GB" sz="1350" dirty="0"/>
                  <a:t>c</a:t>
                </a:r>
                <a:r>
                  <a:rPr lang="en-150" sz="1350" dirty="0"/>
                  <a:t>h</a:t>
                </a:r>
                <a:r>
                  <a:rPr lang="en-GB" sz="1350" dirty="0"/>
                  <a:t>e</a:t>
                </a:r>
                <a:r>
                  <a:rPr lang="en-150" sz="1350" dirty="0"/>
                  <a:t>d</a:t>
                </a:r>
                <a:r>
                  <a:rPr lang="en-GB" sz="1350" dirty="0"/>
                  <a:t>u</a:t>
                </a:r>
                <a:r>
                  <a:rPr lang="en-150" sz="1350" dirty="0"/>
                  <a:t>l</a:t>
                </a:r>
                <a:r>
                  <a:rPr lang="en-GB" sz="1350" dirty="0"/>
                  <a:t>i</a:t>
                </a:r>
                <a:r>
                  <a:rPr lang="en-150" sz="1350" dirty="0"/>
                  <a:t>n</a:t>
                </a:r>
                <a:r>
                  <a:rPr lang="en-GB" sz="1350" dirty="0"/>
                  <a:t>g</a:t>
                </a:r>
                <a:r>
                  <a:rPr lang="en-150" sz="135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640" y="3482209"/>
                <a:ext cx="1276663" cy="300082"/>
              </a:xfrm>
              <a:prstGeom prst="rect">
                <a:avLst/>
              </a:prstGeom>
              <a:blipFill>
                <a:blip r:embed="rId8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1560786" y="3482209"/>
            <a:ext cx="21046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/>
              <a:t>J</a:t>
            </a:r>
            <a:r>
              <a:rPr lang="en-GB" sz="1350" dirty="0"/>
              <a:t>L</a:t>
            </a:r>
            <a:r>
              <a:rPr lang="en-150" sz="1350"/>
              <a:t>F</a:t>
            </a:r>
            <a:r>
              <a:rPr lang="en-GB" sz="1350" dirty="0"/>
              <a:t>P</a:t>
            </a:r>
            <a:r>
              <a:rPr lang="en-150" sz="1350"/>
              <a:t> </a:t>
            </a:r>
            <a:r>
              <a:rPr lang="en-GB" sz="1350" dirty="0"/>
              <a:t>s</a:t>
            </a:r>
            <a:r>
              <a:rPr lang="en-150" sz="1350"/>
              <a:t>c</a:t>
            </a:r>
            <a:r>
              <a:rPr lang="en-GB" sz="1350" dirty="0"/>
              <a:t>h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u</a:t>
            </a:r>
            <a:r>
              <a:rPr lang="en-GB" sz="1350" dirty="0"/>
              <a:t>l</a:t>
            </a:r>
            <a:r>
              <a:rPr lang="en-150" sz="1350"/>
              <a:t>e</a:t>
            </a:r>
            <a:r>
              <a:rPr lang="en-GB" sz="135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2718864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2718864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9"/>
                          <a:stretch>
                            <a:fillRect l="-1754" t="-184783" r="-1015789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9"/>
                          <a:stretch>
                            <a:fillRect l="-266917" t="-184783" r="-112030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9"/>
                          <a:stretch>
                            <a:fillRect l="-1754" t="-278723" r="-1015789" b="-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9130440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9130440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0"/>
                          <a:stretch>
                            <a:fillRect l="-1754" t="-184783" r="-1015789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0"/>
                          <a:stretch>
                            <a:fillRect l="-266917" t="-184783" r="-112030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0"/>
                          <a:stretch>
                            <a:fillRect l="-1754" t="-278723" r="-1015789" b="-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4457597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4457597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1"/>
                          <a:stretch>
                            <a:fillRect l="-1754" t="-184783" r="-1015789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1"/>
                          <a:stretch>
                            <a:fillRect l="-266917" t="-184783" r="-112030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1"/>
                          <a:stretch>
                            <a:fillRect l="-1754" t="-278723" r="-1015789" b="-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561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  <p:bldP spid="18" grpId="1"/>
      <p:bldP spid="17" grpId="0"/>
      <p:bldP spid="17" grpId="1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Delft color wheel">
      <a:dk1>
        <a:sysClr val="windowText" lastClr="000000"/>
      </a:dk1>
      <a:lt1>
        <a:srgbClr val="FFFFFF"/>
      </a:lt1>
      <a:dk2>
        <a:srgbClr val="44546A"/>
      </a:dk2>
      <a:lt2>
        <a:srgbClr val="F2F2F2"/>
      </a:lt2>
      <a:accent1>
        <a:srgbClr val="42BDDD"/>
      </a:accent1>
      <a:accent2>
        <a:srgbClr val="D69C0B"/>
      </a:accent2>
      <a:accent3>
        <a:srgbClr val="D6320B"/>
      </a:accent3>
      <a:accent4>
        <a:srgbClr val="1A4A57"/>
      </a:accent4>
      <a:accent5>
        <a:srgbClr val="8A660E"/>
      </a:accent5>
      <a:accent6>
        <a:srgbClr val="8A260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3742</TotalTime>
  <Words>1922</Words>
  <Application>Microsoft Office PowerPoint</Application>
  <PresentationFormat>On-screen Show (4:3)</PresentationFormat>
  <Paragraphs>729</Paragraphs>
  <Slides>33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Office Theme</vt:lpstr>
      <vt:lpstr>Schedulability analysis of limited-preemptive moldable gang tasks</vt:lpstr>
      <vt:lpstr>Real-time systems</vt:lpstr>
      <vt:lpstr>Definitions</vt:lpstr>
      <vt:lpstr>What is gang?</vt:lpstr>
      <vt:lpstr>Why gang?</vt:lpstr>
      <vt:lpstr>Types of gang</vt:lpstr>
      <vt:lpstr>Bundled scheduling[1]  vs limited-preemptive</vt:lpstr>
      <vt:lpstr>Bundled scheduling[1]  vs limited-preemptive</vt:lpstr>
      <vt:lpstr>Job-level fixed-priority scheduling (JLFP) for gang</vt:lpstr>
      <vt:lpstr>Previous work</vt:lpstr>
      <vt:lpstr>Our work</vt:lpstr>
      <vt:lpstr>Project goals</vt:lpstr>
      <vt:lpstr>Agenda</vt:lpstr>
      <vt:lpstr>Schedule abstraction graph</vt:lpstr>
      <vt:lpstr>Extending SAG</vt:lpstr>
      <vt:lpstr>New state representation</vt:lpstr>
      <vt:lpstr>New SAG expansion rules</vt:lpstr>
      <vt:lpstr>New SAG expansion rules</vt:lpstr>
      <vt:lpstr>New SAG merge rules</vt:lpstr>
      <vt:lpstr>Our analysis results</vt:lpstr>
      <vt:lpstr>Our analysis results</vt:lpstr>
      <vt:lpstr>Our analysis results</vt:lpstr>
      <vt:lpstr>Agenda</vt:lpstr>
      <vt:lpstr>JLFP limitations with moldable gang</vt:lpstr>
      <vt:lpstr>Reservation-based gang scheduler</vt:lpstr>
      <vt:lpstr>Results JLFP vs ResG in simulator</vt:lpstr>
      <vt:lpstr>Summary</vt:lpstr>
      <vt:lpstr>Conclusions</vt:lpstr>
      <vt:lpstr>Next steps</vt:lpstr>
      <vt:lpstr>Questions?</vt:lpstr>
      <vt:lpstr>How does SAG work?</vt:lpstr>
      <vt:lpstr>SAG analysis changes for gang</vt:lpstr>
      <vt:lpstr>Colours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Analysis of Limited-Preemptive Moldable Gang Tasks</dc:title>
  <dc:creator>Joan Marcè Igual</dc:creator>
  <cp:lastModifiedBy>Joan Marce i Igual</cp:lastModifiedBy>
  <cp:revision>372</cp:revision>
  <dcterms:created xsi:type="dcterms:W3CDTF">2020-05-19T11:12:13Z</dcterms:created>
  <dcterms:modified xsi:type="dcterms:W3CDTF">2020-08-21T10:11:31Z</dcterms:modified>
</cp:coreProperties>
</file>